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405638" cy="43205400"/>
  <p:notesSz cx="6858000" cy="9144000"/>
  <p:defaultTextStyle>
    <a:defPPr>
      <a:defRPr lang="en-US"/>
    </a:defPPr>
    <a:lvl1pPr marL="0" algn="l" defTabSz="2160270" rtl="0" eaLnBrk="1" latinLnBrk="0" hangingPunct="1">
      <a:defRPr sz="8500" kern="1200">
        <a:solidFill>
          <a:schemeClr val="tx1"/>
        </a:solidFill>
        <a:latin typeface="+mn-lt"/>
        <a:ea typeface="+mn-ea"/>
        <a:cs typeface="+mn-cs"/>
      </a:defRPr>
    </a:lvl1pPr>
    <a:lvl2pPr marL="2160270" algn="l" defTabSz="2160270" rtl="0" eaLnBrk="1" latinLnBrk="0" hangingPunct="1">
      <a:defRPr sz="8500" kern="1200">
        <a:solidFill>
          <a:schemeClr val="tx1"/>
        </a:solidFill>
        <a:latin typeface="+mn-lt"/>
        <a:ea typeface="+mn-ea"/>
        <a:cs typeface="+mn-cs"/>
      </a:defRPr>
    </a:lvl2pPr>
    <a:lvl3pPr marL="4320540" algn="l" defTabSz="2160270" rtl="0" eaLnBrk="1" latinLnBrk="0" hangingPunct="1">
      <a:defRPr sz="8500" kern="1200">
        <a:solidFill>
          <a:schemeClr val="tx1"/>
        </a:solidFill>
        <a:latin typeface="+mn-lt"/>
        <a:ea typeface="+mn-ea"/>
        <a:cs typeface="+mn-cs"/>
      </a:defRPr>
    </a:lvl3pPr>
    <a:lvl4pPr marL="6480810" algn="l" defTabSz="2160270" rtl="0" eaLnBrk="1" latinLnBrk="0" hangingPunct="1">
      <a:defRPr sz="8500" kern="1200">
        <a:solidFill>
          <a:schemeClr val="tx1"/>
        </a:solidFill>
        <a:latin typeface="+mn-lt"/>
        <a:ea typeface="+mn-ea"/>
        <a:cs typeface="+mn-cs"/>
      </a:defRPr>
    </a:lvl4pPr>
    <a:lvl5pPr marL="8641080" algn="l" defTabSz="2160270" rtl="0" eaLnBrk="1" latinLnBrk="0" hangingPunct="1">
      <a:defRPr sz="8500" kern="1200">
        <a:solidFill>
          <a:schemeClr val="tx1"/>
        </a:solidFill>
        <a:latin typeface="+mn-lt"/>
        <a:ea typeface="+mn-ea"/>
        <a:cs typeface="+mn-cs"/>
      </a:defRPr>
    </a:lvl5pPr>
    <a:lvl6pPr marL="10801350" algn="l" defTabSz="2160270" rtl="0" eaLnBrk="1" latinLnBrk="0" hangingPunct="1">
      <a:defRPr sz="8500" kern="1200">
        <a:solidFill>
          <a:schemeClr val="tx1"/>
        </a:solidFill>
        <a:latin typeface="+mn-lt"/>
        <a:ea typeface="+mn-ea"/>
        <a:cs typeface="+mn-cs"/>
      </a:defRPr>
    </a:lvl6pPr>
    <a:lvl7pPr marL="12961620" algn="l" defTabSz="2160270" rtl="0" eaLnBrk="1" latinLnBrk="0" hangingPunct="1">
      <a:defRPr sz="8500" kern="1200">
        <a:solidFill>
          <a:schemeClr val="tx1"/>
        </a:solidFill>
        <a:latin typeface="+mn-lt"/>
        <a:ea typeface="+mn-ea"/>
        <a:cs typeface="+mn-cs"/>
      </a:defRPr>
    </a:lvl7pPr>
    <a:lvl8pPr marL="15121890" algn="l" defTabSz="2160270" rtl="0" eaLnBrk="1" latinLnBrk="0" hangingPunct="1">
      <a:defRPr sz="8500" kern="1200">
        <a:solidFill>
          <a:schemeClr val="tx1"/>
        </a:solidFill>
        <a:latin typeface="+mn-lt"/>
        <a:ea typeface="+mn-ea"/>
        <a:cs typeface="+mn-cs"/>
      </a:defRPr>
    </a:lvl8pPr>
    <a:lvl9pPr marL="17282160" algn="l" defTabSz="2160270" rtl="0" eaLnBrk="1" latinLnBrk="0" hangingPunct="1">
      <a:defRPr sz="8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37" d="100"/>
          <a:sy n="37" d="100"/>
        </p:scale>
        <p:origin x="-280" y="5680"/>
      </p:cViewPr>
      <p:guideLst>
        <p:guide orient="horz" pos="13608"/>
        <p:guide pos="1020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4B3CAE-1737-4548-B405-03162D535BE3}" type="datetimeFigureOut">
              <a:rPr lang="en-US" smtClean="0"/>
              <a:t>11/11/13</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E851-99EC-7C4C-98B2-E5696C4172F5}" type="slidenum">
              <a:rPr lang="en-US" smtClean="0"/>
              <a:t>‹#›</a:t>
            </a:fld>
            <a:endParaRPr lang="en-US"/>
          </a:p>
        </p:txBody>
      </p:sp>
    </p:spTree>
    <p:extLst>
      <p:ext uri="{BB962C8B-B14F-4D97-AF65-F5344CB8AC3E}">
        <p14:creationId xmlns:p14="http://schemas.microsoft.com/office/powerpoint/2010/main" val="476022092"/>
      </p:ext>
    </p:extLst>
  </p:cSld>
  <p:clrMap bg1="lt1" tx1="dk1" bg2="lt2" tx2="dk2" accent1="accent1" accent2="accent2" accent3="accent3" accent4="accent4" accent5="accent5" accent6="accent6" hlink="hlink" folHlink="folHlink"/>
  <p:notesStyle>
    <a:lvl1pPr marL="0" algn="l" defTabSz="2160270" rtl="0" eaLnBrk="1" latinLnBrk="0" hangingPunct="1">
      <a:defRPr sz="5700" kern="1200">
        <a:solidFill>
          <a:schemeClr val="tx1"/>
        </a:solidFill>
        <a:latin typeface="+mn-lt"/>
        <a:ea typeface="+mn-ea"/>
        <a:cs typeface="+mn-cs"/>
      </a:defRPr>
    </a:lvl1pPr>
    <a:lvl2pPr marL="2160270" algn="l" defTabSz="2160270" rtl="0" eaLnBrk="1" latinLnBrk="0" hangingPunct="1">
      <a:defRPr sz="5700" kern="1200">
        <a:solidFill>
          <a:schemeClr val="tx1"/>
        </a:solidFill>
        <a:latin typeface="+mn-lt"/>
        <a:ea typeface="+mn-ea"/>
        <a:cs typeface="+mn-cs"/>
      </a:defRPr>
    </a:lvl2pPr>
    <a:lvl3pPr marL="4320540" algn="l" defTabSz="2160270" rtl="0" eaLnBrk="1" latinLnBrk="0" hangingPunct="1">
      <a:defRPr sz="5700" kern="1200">
        <a:solidFill>
          <a:schemeClr val="tx1"/>
        </a:solidFill>
        <a:latin typeface="+mn-lt"/>
        <a:ea typeface="+mn-ea"/>
        <a:cs typeface="+mn-cs"/>
      </a:defRPr>
    </a:lvl3pPr>
    <a:lvl4pPr marL="6480810" algn="l" defTabSz="2160270" rtl="0" eaLnBrk="1" latinLnBrk="0" hangingPunct="1">
      <a:defRPr sz="5700" kern="1200">
        <a:solidFill>
          <a:schemeClr val="tx1"/>
        </a:solidFill>
        <a:latin typeface="+mn-lt"/>
        <a:ea typeface="+mn-ea"/>
        <a:cs typeface="+mn-cs"/>
      </a:defRPr>
    </a:lvl4pPr>
    <a:lvl5pPr marL="8641080" algn="l" defTabSz="2160270" rtl="0" eaLnBrk="1" latinLnBrk="0" hangingPunct="1">
      <a:defRPr sz="5700" kern="1200">
        <a:solidFill>
          <a:schemeClr val="tx1"/>
        </a:solidFill>
        <a:latin typeface="+mn-lt"/>
        <a:ea typeface="+mn-ea"/>
        <a:cs typeface="+mn-cs"/>
      </a:defRPr>
    </a:lvl5pPr>
    <a:lvl6pPr marL="10801350" algn="l" defTabSz="2160270" rtl="0" eaLnBrk="1" latinLnBrk="0" hangingPunct="1">
      <a:defRPr sz="5700" kern="1200">
        <a:solidFill>
          <a:schemeClr val="tx1"/>
        </a:solidFill>
        <a:latin typeface="+mn-lt"/>
        <a:ea typeface="+mn-ea"/>
        <a:cs typeface="+mn-cs"/>
      </a:defRPr>
    </a:lvl6pPr>
    <a:lvl7pPr marL="12961620" algn="l" defTabSz="2160270" rtl="0" eaLnBrk="1" latinLnBrk="0" hangingPunct="1">
      <a:defRPr sz="5700" kern="1200">
        <a:solidFill>
          <a:schemeClr val="tx1"/>
        </a:solidFill>
        <a:latin typeface="+mn-lt"/>
        <a:ea typeface="+mn-ea"/>
        <a:cs typeface="+mn-cs"/>
      </a:defRPr>
    </a:lvl7pPr>
    <a:lvl8pPr marL="15121890" algn="l" defTabSz="2160270" rtl="0" eaLnBrk="1" latinLnBrk="0" hangingPunct="1">
      <a:defRPr sz="5700" kern="1200">
        <a:solidFill>
          <a:schemeClr val="tx1"/>
        </a:solidFill>
        <a:latin typeface="+mn-lt"/>
        <a:ea typeface="+mn-ea"/>
        <a:cs typeface="+mn-cs"/>
      </a:defRPr>
    </a:lvl8pPr>
    <a:lvl9pPr marL="17282160" algn="l" defTabSz="2160270" rtl="0" eaLnBrk="1" latinLnBrk="0" hangingPunct="1">
      <a:defRPr sz="57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0423" y="13421680"/>
            <a:ext cx="27544792" cy="9261158"/>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4860846" y="24483060"/>
            <a:ext cx="22683947" cy="11041380"/>
          </a:xfrm>
        </p:spPr>
        <p:txBody>
          <a:bodyPr/>
          <a:lstStyle>
            <a:lvl1pPr marL="0" indent="0" algn="ctr">
              <a:buNone/>
              <a:defRPr>
                <a:solidFill>
                  <a:schemeClr val="tx1">
                    <a:tint val="75000"/>
                  </a:schemeClr>
                </a:solidFill>
              </a:defRPr>
            </a:lvl1pPr>
            <a:lvl2pPr marL="2160270" indent="0" algn="ctr">
              <a:buNone/>
              <a:defRPr>
                <a:solidFill>
                  <a:schemeClr val="tx1">
                    <a:tint val="75000"/>
                  </a:schemeClr>
                </a:solidFill>
              </a:defRPr>
            </a:lvl2pPr>
            <a:lvl3pPr marL="4320540" indent="0" algn="ctr">
              <a:buNone/>
              <a:defRPr>
                <a:solidFill>
                  <a:schemeClr val="tx1">
                    <a:tint val="75000"/>
                  </a:schemeClr>
                </a:solidFill>
              </a:defRPr>
            </a:lvl3pPr>
            <a:lvl4pPr marL="6480810" indent="0" algn="ctr">
              <a:buNone/>
              <a:defRPr>
                <a:solidFill>
                  <a:schemeClr val="tx1">
                    <a:tint val="75000"/>
                  </a:schemeClr>
                </a:solidFill>
              </a:defRPr>
            </a:lvl4pPr>
            <a:lvl5pPr marL="8641080" indent="0" algn="ctr">
              <a:buNone/>
              <a:defRPr>
                <a:solidFill>
                  <a:schemeClr val="tx1">
                    <a:tint val="75000"/>
                  </a:schemeClr>
                </a:solidFill>
              </a:defRPr>
            </a:lvl5pPr>
            <a:lvl6pPr marL="10801350" indent="0" algn="ctr">
              <a:buNone/>
              <a:defRPr>
                <a:solidFill>
                  <a:schemeClr val="tx1">
                    <a:tint val="75000"/>
                  </a:schemeClr>
                </a:solidFill>
              </a:defRPr>
            </a:lvl6pPr>
            <a:lvl7pPr marL="12961620" indent="0" algn="ctr">
              <a:buNone/>
              <a:defRPr>
                <a:solidFill>
                  <a:schemeClr val="tx1">
                    <a:tint val="75000"/>
                  </a:schemeClr>
                </a:solidFill>
              </a:defRPr>
            </a:lvl7pPr>
            <a:lvl8pPr marL="15121890" indent="0" algn="ctr">
              <a:buNone/>
              <a:defRPr>
                <a:solidFill>
                  <a:schemeClr val="tx1">
                    <a:tint val="75000"/>
                  </a:schemeClr>
                </a:solidFill>
              </a:defRPr>
            </a:lvl8pPr>
            <a:lvl9pPr marL="1728216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66583240-8CD7-2F4B-9721-2FAED700FD9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276002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66583240-8CD7-2F4B-9721-2FAED700FD9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159407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94087" y="1730222"/>
            <a:ext cx="7291269" cy="36864608"/>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20282" y="1730222"/>
            <a:ext cx="21333712" cy="36864608"/>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66583240-8CD7-2F4B-9721-2FAED700FD9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41090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66583240-8CD7-2F4B-9721-2FAED700FD9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61642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59822" y="27763473"/>
            <a:ext cx="27544792" cy="8581073"/>
          </a:xfrm>
        </p:spPr>
        <p:txBody>
          <a:bodyPr anchor="t"/>
          <a:lstStyle>
            <a:lvl1pPr algn="l">
              <a:defRPr sz="189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2559822" y="18312295"/>
            <a:ext cx="27544792" cy="9451178"/>
          </a:xfrm>
        </p:spPr>
        <p:txBody>
          <a:bodyPr anchor="b"/>
          <a:lstStyle>
            <a:lvl1pPr marL="0" indent="0">
              <a:buNone/>
              <a:defRPr sz="9500">
                <a:solidFill>
                  <a:schemeClr val="tx1">
                    <a:tint val="75000"/>
                  </a:schemeClr>
                </a:solidFill>
              </a:defRPr>
            </a:lvl1pPr>
            <a:lvl2pPr marL="2160270" indent="0">
              <a:buNone/>
              <a:defRPr sz="8500">
                <a:solidFill>
                  <a:schemeClr val="tx1">
                    <a:tint val="75000"/>
                  </a:schemeClr>
                </a:solidFill>
              </a:defRPr>
            </a:lvl2pPr>
            <a:lvl3pPr marL="4320540" indent="0">
              <a:buNone/>
              <a:defRPr sz="7600">
                <a:solidFill>
                  <a:schemeClr val="tx1">
                    <a:tint val="75000"/>
                  </a:schemeClr>
                </a:solidFill>
              </a:defRPr>
            </a:lvl3pPr>
            <a:lvl4pPr marL="6480810" indent="0">
              <a:buNone/>
              <a:defRPr sz="6600">
                <a:solidFill>
                  <a:schemeClr val="tx1">
                    <a:tint val="75000"/>
                  </a:schemeClr>
                </a:solidFill>
              </a:defRPr>
            </a:lvl4pPr>
            <a:lvl5pPr marL="8641080" indent="0">
              <a:buNone/>
              <a:defRPr sz="6600">
                <a:solidFill>
                  <a:schemeClr val="tx1">
                    <a:tint val="75000"/>
                  </a:schemeClr>
                </a:solidFill>
              </a:defRPr>
            </a:lvl5pPr>
            <a:lvl6pPr marL="10801350" indent="0">
              <a:buNone/>
              <a:defRPr sz="6600">
                <a:solidFill>
                  <a:schemeClr val="tx1">
                    <a:tint val="75000"/>
                  </a:schemeClr>
                </a:solidFill>
              </a:defRPr>
            </a:lvl6pPr>
            <a:lvl7pPr marL="12961620" indent="0">
              <a:buNone/>
              <a:defRPr sz="6600">
                <a:solidFill>
                  <a:schemeClr val="tx1">
                    <a:tint val="75000"/>
                  </a:schemeClr>
                </a:solidFill>
              </a:defRPr>
            </a:lvl7pPr>
            <a:lvl8pPr marL="15121890" indent="0">
              <a:buNone/>
              <a:defRPr sz="6600">
                <a:solidFill>
                  <a:schemeClr val="tx1">
                    <a:tint val="75000"/>
                  </a:schemeClr>
                </a:solidFill>
              </a:defRPr>
            </a:lvl8pPr>
            <a:lvl9pPr marL="17282160" indent="0">
              <a:buNone/>
              <a:defRPr sz="66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66583240-8CD7-2F4B-9721-2FAED700FD9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1972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620282" y="10081263"/>
            <a:ext cx="14312490" cy="28513567"/>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16472866" y="10081263"/>
            <a:ext cx="14312490" cy="28513567"/>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66583240-8CD7-2F4B-9721-2FAED700FD96}" type="datetimeFigureOut">
              <a:rPr lang="en-US" smtClean="0"/>
              <a:t>11/11/13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359278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1620282" y="9671212"/>
            <a:ext cx="14318118" cy="4030501"/>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es-ES_tradnl" smtClean="0"/>
              <a:t>Click to edit Master text styles</a:t>
            </a:r>
          </a:p>
        </p:txBody>
      </p:sp>
      <p:sp>
        <p:nvSpPr>
          <p:cNvPr id="4" name="Content Placeholder 3"/>
          <p:cNvSpPr>
            <a:spLocks noGrp="1"/>
          </p:cNvSpPr>
          <p:nvPr>
            <p:ph sz="half" idx="2"/>
          </p:nvPr>
        </p:nvSpPr>
        <p:spPr>
          <a:xfrm>
            <a:off x="1620282" y="13701713"/>
            <a:ext cx="14318118" cy="24893114"/>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16461616" y="9671212"/>
            <a:ext cx="14323742" cy="4030501"/>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es-ES_tradnl" smtClean="0"/>
              <a:t>Click to edit Master text styles</a:t>
            </a:r>
          </a:p>
        </p:txBody>
      </p:sp>
      <p:sp>
        <p:nvSpPr>
          <p:cNvPr id="6" name="Content Placeholder 5"/>
          <p:cNvSpPr>
            <a:spLocks noGrp="1"/>
          </p:cNvSpPr>
          <p:nvPr>
            <p:ph sz="quarter" idx="4"/>
          </p:nvPr>
        </p:nvSpPr>
        <p:spPr>
          <a:xfrm>
            <a:off x="16461616" y="13701713"/>
            <a:ext cx="14323742" cy="24893114"/>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66583240-8CD7-2F4B-9721-2FAED700FD96}" type="datetimeFigureOut">
              <a:rPr lang="en-US" smtClean="0"/>
              <a:t>11/11/13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311460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66583240-8CD7-2F4B-9721-2FAED700FD96}" type="datetimeFigureOut">
              <a:rPr lang="en-US" smtClean="0"/>
              <a:t>11/11/13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270112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83240-8CD7-2F4B-9721-2FAED700FD96}" type="datetimeFigureOut">
              <a:rPr lang="en-US" smtClean="0"/>
              <a:t>11/11/13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66029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0283" y="1720215"/>
            <a:ext cx="10661232" cy="7320915"/>
          </a:xfrm>
        </p:spPr>
        <p:txBody>
          <a:bodyPr anchor="b"/>
          <a:lstStyle>
            <a:lvl1pPr algn="l">
              <a:defRPr sz="9500" b="1"/>
            </a:lvl1pPr>
          </a:lstStyle>
          <a:p>
            <a:r>
              <a:rPr lang="es-ES_tradnl" smtClean="0"/>
              <a:t>Click to edit Master title style</a:t>
            </a:r>
            <a:endParaRPr lang="en-US"/>
          </a:p>
        </p:txBody>
      </p:sp>
      <p:sp>
        <p:nvSpPr>
          <p:cNvPr id="3" name="Content Placeholder 2"/>
          <p:cNvSpPr>
            <a:spLocks noGrp="1"/>
          </p:cNvSpPr>
          <p:nvPr>
            <p:ph idx="1"/>
          </p:nvPr>
        </p:nvSpPr>
        <p:spPr>
          <a:xfrm>
            <a:off x="12669704" y="1720218"/>
            <a:ext cx="18115652" cy="36874612"/>
          </a:xfrm>
        </p:spPr>
        <p:txBody>
          <a:bodyPr/>
          <a:lstStyle>
            <a:lvl1pPr>
              <a:defRPr sz="15100"/>
            </a:lvl1pPr>
            <a:lvl2pPr>
              <a:defRPr sz="13200"/>
            </a:lvl2pPr>
            <a:lvl3pPr>
              <a:defRPr sz="11300"/>
            </a:lvl3pPr>
            <a:lvl4pPr>
              <a:defRPr sz="9500"/>
            </a:lvl4pPr>
            <a:lvl5pPr>
              <a:defRPr sz="9500"/>
            </a:lvl5pPr>
            <a:lvl6pPr>
              <a:defRPr sz="9500"/>
            </a:lvl6pPr>
            <a:lvl7pPr>
              <a:defRPr sz="9500"/>
            </a:lvl7pPr>
            <a:lvl8pPr>
              <a:defRPr sz="9500"/>
            </a:lvl8pPr>
            <a:lvl9pPr>
              <a:defRPr sz="95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1620283" y="9041133"/>
            <a:ext cx="10661232" cy="29553697"/>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66583240-8CD7-2F4B-9721-2FAED700FD96}" type="datetimeFigureOut">
              <a:rPr lang="en-US" smtClean="0"/>
              <a:t>11/11/13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424077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1732" y="30243780"/>
            <a:ext cx="19443383" cy="3570449"/>
          </a:xfrm>
        </p:spPr>
        <p:txBody>
          <a:bodyPr anchor="b"/>
          <a:lstStyle>
            <a:lvl1pPr algn="l">
              <a:defRPr sz="9500" b="1"/>
            </a:lvl1pPr>
          </a:lstStyle>
          <a:p>
            <a:r>
              <a:rPr lang="es-ES_tradnl" smtClean="0"/>
              <a:t>Click to edit Master title style</a:t>
            </a:r>
            <a:endParaRPr lang="en-US"/>
          </a:p>
        </p:txBody>
      </p:sp>
      <p:sp>
        <p:nvSpPr>
          <p:cNvPr id="3" name="Picture Placeholder 2"/>
          <p:cNvSpPr>
            <a:spLocks noGrp="1"/>
          </p:cNvSpPr>
          <p:nvPr>
            <p:ph type="pic" idx="1"/>
          </p:nvPr>
        </p:nvSpPr>
        <p:spPr>
          <a:xfrm>
            <a:off x="6351732" y="3860483"/>
            <a:ext cx="19443383" cy="25923240"/>
          </a:xfrm>
        </p:spPr>
        <p:txBody>
          <a:bodyPr/>
          <a:lstStyle>
            <a:lvl1pPr marL="0" indent="0">
              <a:buNone/>
              <a:defRPr sz="15100"/>
            </a:lvl1pPr>
            <a:lvl2pPr marL="2160270" indent="0">
              <a:buNone/>
              <a:defRPr sz="13200"/>
            </a:lvl2pPr>
            <a:lvl3pPr marL="4320540" indent="0">
              <a:buNone/>
              <a:defRPr sz="11300"/>
            </a:lvl3pPr>
            <a:lvl4pPr marL="6480810" indent="0">
              <a:buNone/>
              <a:defRPr sz="9500"/>
            </a:lvl4pPr>
            <a:lvl5pPr marL="8641080" indent="0">
              <a:buNone/>
              <a:defRPr sz="9500"/>
            </a:lvl5pPr>
            <a:lvl6pPr marL="10801350" indent="0">
              <a:buNone/>
              <a:defRPr sz="9500"/>
            </a:lvl6pPr>
            <a:lvl7pPr marL="12961620" indent="0">
              <a:buNone/>
              <a:defRPr sz="9500"/>
            </a:lvl7pPr>
            <a:lvl8pPr marL="15121890" indent="0">
              <a:buNone/>
              <a:defRPr sz="9500"/>
            </a:lvl8pPr>
            <a:lvl9pPr marL="17282160" indent="0">
              <a:buNone/>
              <a:defRPr sz="9500"/>
            </a:lvl9pPr>
          </a:lstStyle>
          <a:p>
            <a:endParaRPr lang="en-US"/>
          </a:p>
        </p:txBody>
      </p:sp>
      <p:sp>
        <p:nvSpPr>
          <p:cNvPr id="4" name="Text Placeholder 3"/>
          <p:cNvSpPr>
            <a:spLocks noGrp="1"/>
          </p:cNvSpPr>
          <p:nvPr>
            <p:ph type="body" sz="half" idx="2"/>
          </p:nvPr>
        </p:nvSpPr>
        <p:spPr>
          <a:xfrm>
            <a:off x="6351732" y="33814229"/>
            <a:ext cx="19443383" cy="5070631"/>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66583240-8CD7-2F4B-9721-2FAED700FD96}" type="datetimeFigureOut">
              <a:rPr lang="en-US" smtClean="0"/>
              <a:t>11/11/13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EC727-D9D9-1140-A9CF-A28DC9188C19}" type="slidenum">
              <a:rPr lang="en-US" smtClean="0"/>
              <a:t>‹#›</a:t>
            </a:fld>
            <a:endParaRPr lang="en-US"/>
          </a:p>
        </p:txBody>
      </p:sp>
    </p:spTree>
    <p:extLst>
      <p:ext uri="{BB962C8B-B14F-4D97-AF65-F5344CB8AC3E}">
        <p14:creationId xmlns:p14="http://schemas.microsoft.com/office/powerpoint/2010/main" val="24042420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0282" y="1730219"/>
            <a:ext cx="29165074" cy="7200900"/>
          </a:xfrm>
          <a:prstGeom prst="rect">
            <a:avLst/>
          </a:prstGeom>
        </p:spPr>
        <p:txBody>
          <a:bodyPr vert="horz" lIns="432054" tIns="216027" rIns="432054" bIns="216027"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1620282" y="10081263"/>
            <a:ext cx="29165074" cy="28513567"/>
          </a:xfrm>
          <a:prstGeom prst="rect">
            <a:avLst/>
          </a:prstGeom>
        </p:spPr>
        <p:txBody>
          <a:bodyPr vert="horz" lIns="432054" tIns="216027" rIns="432054" bIns="216027"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1620282" y="40045008"/>
            <a:ext cx="7561316" cy="2300288"/>
          </a:xfrm>
          <a:prstGeom prst="rect">
            <a:avLst/>
          </a:prstGeom>
        </p:spPr>
        <p:txBody>
          <a:bodyPr vert="horz" lIns="432054" tIns="216027" rIns="432054" bIns="216027" rtlCol="0" anchor="ctr"/>
          <a:lstStyle>
            <a:lvl1pPr algn="l">
              <a:defRPr sz="5700">
                <a:solidFill>
                  <a:schemeClr val="tx1">
                    <a:tint val="75000"/>
                  </a:schemeClr>
                </a:solidFill>
              </a:defRPr>
            </a:lvl1pPr>
          </a:lstStyle>
          <a:p>
            <a:fld id="{66583240-8CD7-2F4B-9721-2FAED700FD96}" type="datetimeFigureOut">
              <a:rPr lang="en-US" smtClean="0"/>
              <a:t>11/11/13</a:t>
            </a:fld>
            <a:endParaRPr lang="en-US"/>
          </a:p>
        </p:txBody>
      </p:sp>
      <p:sp>
        <p:nvSpPr>
          <p:cNvPr id="5" name="Footer Placeholder 4"/>
          <p:cNvSpPr>
            <a:spLocks noGrp="1"/>
          </p:cNvSpPr>
          <p:nvPr>
            <p:ph type="ftr" sz="quarter" idx="3"/>
          </p:nvPr>
        </p:nvSpPr>
        <p:spPr>
          <a:xfrm>
            <a:off x="11071927" y="40045008"/>
            <a:ext cx="10261785" cy="2300288"/>
          </a:xfrm>
          <a:prstGeom prst="rect">
            <a:avLst/>
          </a:prstGeom>
        </p:spPr>
        <p:txBody>
          <a:bodyPr vert="horz" lIns="432054" tIns="216027" rIns="432054" bIns="216027" rtlCol="0" anchor="ctr"/>
          <a:lstStyle>
            <a:lvl1pPr algn="ctr">
              <a:defRPr sz="5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24040" y="40045008"/>
            <a:ext cx="7561316" cy="2300288"/>
          </a:xfrm>
          <a:prstGeom prst="rect">
            <a:avLst/>
          </a:prstGeom>
        </p:spPr>
        <p:txBody>
          <a:bodyPr vert="horz" lIns="432054" tIns="216027" rIns="432054" bIns="216027" rtlCol="0" anchor="ctr"/>
          <a:lstStyle>
            <a:lvl1pPr algn="r">
              <a:defRPr sz="5700">
                <a:solidFill>
                  <a:schemeClr val="tx1">
                    <a:tint val="75000"/>
                  </a:schemeClr>
                </a:solidFill>
              </a:defRPr>
            </a:lvl1pPr>
          </a:lstStyle>
          <a:p>
            <a:fld id="{77FEC727-D9D9-1140-A9CF-A28DC9188C19}" type="slidenum">
              <a:rPr lang="en-US" smtClean="0"/>
              <a:t>‹#›</a:t>
            </a:fld>
            <a:endParaRPr lang="en-US"/>
          </a:p>
        </p:txBody>
      </p:sp>
    </p:spTree>
    <p:extLst>
      <p:ext uri="{BB962C8B-B14F-4D97-AF65-F5344CB8AC3E}">
        <p14:creationId xmlns:p14="http://schemas.microsoft.com/office/powerpoint/2010/main" val="3543362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60270" rtl="0" eaLnBrk="1" latinLnBrk="0" hangingPunct="1">
        <a:spcBef>
          <a:spcPct val="0"/>
        </a:spcBef>
        <a:buNone/>
        <a:defRPr sz="20800" kern="1200">
          <a:solidFill>
            <a:schemeClr val="tx1"/>
          </a:solidFill>
          <a:latin typeface="+mj-lt"/>
          <a:ea typeface="+mj-ea"/>
          <a:cs typeface="+mj-cs"/>
        </a:defRPr>
      </a:lvl1pPr>
    </p:titleStyle>
    <p:bodyStyle>
      <a:lvl1pPr marL="1620203" indent="-1620203" algn="l" defTabSz="2160270" rtl="0" eaLnBrk="1" latinLnBrk="0" hangingPunct="1">
        <a:spcBef>
          <a:spcPct val="20000"/>
        </a:spcBef>
        <a:buFont typeface="Arial"/>
        <a:buChar char="•"/>
        <a:defRPr sz="15100" kern="1200">
          <a:solidFill>
            <a:schemeClr val="tx1"/>
          </a:solidFill>
          <a:latin typeface="+mn-lt"/>
          <a:ea typeface="+mn-ea"/>
          <a:cs typeface="+mn-cs"/>
        </a:defRPr>
      </a:lvl1pPr>
      <a:lvl2pPr marL="3510439" indent="-1350169" algn="l" defTabSz="2160270" rtl="0" eaLnBrk="1" latinLnBrk="0" hangingPunct="1">
        <a:spcBef>
          <a:spcPct val="20000"/>
        </a:spcBef>
        <a:buFont typeface="Arial"/>
        <a:buChar char="–"/>
        <a:defRPr sz="13200" kern="1200">
          <a:solidFill>
            <a:schemeClr val="tx1"/>
          </a:solidFill>
          <a:latin typeface="+mn-lt"/>
          <a:ea typeface="+mn-ea"/>
          <a:cs typeface="+mn-cs"/>
        </a:defRPr>
      </a:lvl2pPr>
      <a:lvl3pPr marL="5400675" indent="-1080135" algn="l" defTabSz="2160270" rtl="0" eaLnBrk="1" latinLnBrk="0" hangingPunct="1">
        <a:spcBef>
          <a:spcPct val="20000"/>
        </a:spcBef>
        <a:buFont typeface="Arial"/>
        <a:buChar char="•"/>
        <a:defRPr sz="11300" kern="1200">
          <a:solidFill>
            <a:schemeClr val="tx1"/>
          </a:solidFill>
          <a:latin typeface="+mn-lt"/>
          <a:ea typeface="+mn-ea"/>
          <a:cs typeface="+mn-cs"/>
        </a:defRPr>
      </a:lvl3pPr>
      <a:lvl4pPr marL="7560945" indent="-1080135" algn="l" defTabSz="2160270" rtl="0" eaLnBrk="1" latinLnBrk="0" hangingPunct="1">
        <a:spcBef>
          <a:spcPct val="20000"/>
        </a:spcBef>
        <a:buFont typeface="Arial"/>
        <a:buChar char="–"/>
        <a:defRPr sz="9500" kern="1200">
          <a:solidFill>
            <a:schemeClr val="tx1"/>
          </a:solidFill>
          <a:latin typeface="+mn-lt"/>
          <a:ea typeface="+mn-ea"/>
          <a:cs typeface="+mn-cs"/>
        </a:defRPr>
      </a:lvl4pPr>
      <a:lvl5pPr marL="9721215" indent="-1080135" algn="l" defTabSz="2160270" rtl="0" eaLnBrk="1" latinLnBrk="0" hangingPunct="1">
        <a:spcBef>
          <a:spcPct val="20000"/>
        </a:spcBef>
        <a:buFont typeface="Arial"/>
        <a:buChar char="»"/>
        <a:defRPr sz="9500" kern="1200">
          <a:solidFill>
            <a:schemeClr val="tx1"/>
          </a:solidFill>
          <a:latin typeface="+mn-lt"/>
          <a:ea typeface="+mn-ea"/>
          <a:cs typeface="+mn-cs"/>
        </a:defRPr>
      </a:lvl5pPr>
      <a:lvl6pPr marL="11881485" indent="-1080135" algn="l" defTabSz="2160270" rtl="0" eaLnBrk="1" latinLnBrk="0" hangingPunct="1">
        <a:spcBef>
          <a:spcPct val="20000"/>
        </a:spcBef>
        <a:buFont typeface="Arial"/>
        <a:buChar char="•"/>
        <a:defRPr sz="9500" kern="1200">
          <a:solidFill>
            <a:schemeClr val="tx1"/>
          </a:solidFill>
          <a:latin typeface="+mn-lt"/>
          <a:ea typeface="+mn-ea"/>
          <a:cs typeface="+mn-cs"/>
        </a:defRPr>
      </a:lvl6pPr>
      <a:lvl7pPr marL="14041755" indent="-1080135" algn="l" defTabSz="2160270" rtl="0" eaLnBrk="1" latinLnBrk="0" hangingPunct="1">
        <a:spcBef>
          <a:spcPct val="20000"/>
        </a:spcBef>
        <a:buFont typeface="Arial"/>
        <a:buChar char="•"/>
        <a:defRPr sz="9500" kern="1200">
          <a:solidFill>
            <a:schemeClr val="tx1"/>
          </a:solidFill>
          <a:latin typeface="+mn-lt"/>
          <a:ea typeface="+mn-ea"/>
          <a:cs typeface="+mn-cs"/>
        </a:defRPr>
      </a:lvl7pPr>
      <a:lvl8pPr marL="16202025" indent="-1080135" algn="l" defTabSz="2160270" rtl="0" eaLnBrk="1" latinLnBrk="0" hangingPunct="1">
        <a:spcBef>
          <a:spcPct val="20000"/>
        </a:spcBef>
        <a:buFont typeface="Arial"/>
        <a:buChar char="•"/>
        <a:defRPr sz="9500" kern="1200">
          <a:solidFill>
            <a:schemeClr val="tx1"/>
          </a:solidFill>
          <a:latin typeface="+mn-lt"/>
          <a:ea typeface="+mn-ea"/>
          <a:cs typeface="+mn-cs"/>
        </a:defRPr>
      </a:lvl8pPr>
      <a:lvl9pPr marL="18362295" indent="-1080135" algn="l" defTabSz="2160270" rtl="0" eaLnBrk="1" latinLnBrk="0" hangingPunct="1">
        <a:spcBef>
          <a:spcPct val="20000"/>
        </a:spcBef>
        <a:buFont typeface="Arial"/>
        <a:buChar char="•"/>
        <a:defRPr sz="9500" kern="1200">
          <a:solidFill>
            <a:schemeClr val="tx1"/>
          </a:solidFill>
          <a:latin typeface="+mn-lt"/>
          <a:ea typeface="+mn-ea"/>
          <a:cs typeface="+mn-cs"/>
        </a:defRPr>
      </a:lvl9pPr>
    </p:bodyStyle>
    <p:otherStyle>
      <a:defPPr>
        <a:defRPr lang="en-US"/>
      </a:defPPr>
      <a:lvl1pPr marL="0" algn="l" defTabSz="2160270" rtl="0" eaLnBrk="1" latinLnBrk="0" hangingPunct="1">
        <a:defRPr sz="8500" kern="1200">
          <a:solidFill>
            <a:schemeClr val="tx1"/>
          </a:solidFill>
          <a:latin typeface="+mn-lt"/>
          <a:ea typeface="+mn-ea"/>
          <a:cs typeface="+mn-cs"/>
        </a:defRPr>
      </a:lvl1pPr>
      <a:lvl2pPr marL="2160270" algn="l" defTabSz="2160270" rtl="0" eaLnBrk="1" latinLnBrk="0" hangingPunct="1">
        <a:defRPr sz="8500" kern="1200">
          <a:solidFill>
            <a:schemeClr val="tx1"/>
          </a:solidFill>
          <a:latin typeface="+mn-lt"/>
          <a:ea typeface="+mn-ea"/>
          <a:cs typeface="+mn-cs"/>
        </a:defRPr>
      </a:lvl2pPr>
      <a:lvl3pPr marL="4320540" algn="l" defTabSz="2160270" rtl="0" eaLnBrk="1" latinLnBrk="0" hangingPunct="1">
        <a:defRPr sz="8500" kern="1200">
          <a:solidFill>
            <a:schemeClr val="tx1"/>
          </a:solidFill>
          <a:latin typeface="+mn-lt"/>
          <a:ea typeface="+mn-ea"/>
          <a:cs typeface="+mn-cs"/>
        </a:defRPr>
      </a:lvl3pPr>
      <a:lvl4pPr marL="6480810" algn="l" defTabSz="2160270" rtl="0" eaLnBrk="1" latinLnBrk="0" hangingPunct="1">
        <a:defRPr sz="8500" kern="1200">
          <a:solidFill>
            <a:schemeClr val="tx1"/>
          </a:solidFill>
          <a:latin typeface="+mn-lt"/>
          <a:ea typeface="+mn-ea"/>
          <a:cs typeface="+mn-cs"/>
        </a:defRPr>
      </a:lvl4pPr>
      <a:lvl5pPr marL="8641080" algn="l" defTabSz="2160270" rtl="0" eaLnBrk="1" latinLnBrk="0" hangingPunct="1">
        <a:defRPr sz="8500" kern="1200">
          <a:solidFill>
            <a:schemeClr val="tx1"/>
          </a:solidFill>
          <a:latin typeface="+mn-lt"/>
          <a:ea typeface="+mn-ea"/>
          <a:cs typeface="+mn-cs"/>
        </a:defRPr>
      </a:lvl5pPr>
      <a:lvl6pPr marL="10801350" algn="l" defTabSz="2160270" rtl="0" eaLnBrk="1" latinLnBrk="0" hangingPunct="1">
        <a:defRPr sz="8500" kern="1200">
          <a:solidFill>
            <a:schemeClr val="tx1"/>
          </a:solidFill>
          <a:latin typeface="+mn-lt"/>
          <a:ea typeface="+mn-ea"/>
          <a:cs typeface="+mn-cs"/>
        </a:defRPr>
      </a:lvl6pPr>
      <a:lvl7pPr marL="12961620" algn="l" defTabSz="2160270" rtl="0" eaLnBrk="1" latinLnBrk="0" hangingPunct="1">
        <a:defRPr sz="8500" kern="1200">
          <a:solidFill>
            <a:schemeClr val="tx1"/>
          </a:solidFill>
          <a:latin typeface="+mn-lt"/>
          <a:ea typeface="+mn-ea"/>
          <a:cs typeface="+mn-cs"/>
        </a:defRPr>
      </a:lvl7pPr>
      <a:lvl8pPr marL="15121890" algn="l" defTabSz="2160270" rtl="0" eaLnBrk="1" latinLnBrk="0" hangingPunct="1">
        <a:defRPr sz="8500" kern="1200">
          <a:solidFill>
            <a:schemeClr val="tx1"/>
          </a:solidFill>
          <a:latin typeface="+mn-lt"/>
          <a:ea typeface="+mn-ea"/>
          <a:cs typeface="+mn-cs"/>
        </a:defRPr>
      </a:lvl8pPr>
      <a:lvl9pPr marL="17282160" algn="l" defTabSz="2160270" rtl="0" eaLnBrk="1" latinLnBrk="0" hangingPunct="1">
        <a:defRPr sz="8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6" Type="http://schemas.microsoft.com/office/2007/relationships/hdphoto" Target="../media/hdphoto1.wdp"/><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jpg"/><Relationship Id="rId10" Type="http://schemas.openxmlformats.org/officeDocument/2006/relationships/image" Target="../media/image8.jpg"/><Relationship Id="rId11"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69000"/>
          </a:blip>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161231" y="0"/>
            <a:ext cx="20640002" cy="6632585"/>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es-MX" b="1" spc="150" dirty="0" smtClean="0">
                <a:ln w="11430"/>
                <a:solidFill>
                  <a:srgbClr val="F8F8F8"/>
                </a:solidFill>
                <a:effectLst>
                  <a:outerShdw blurRad="25400" algn="tl" rotWithShape="0">
                    <a:srgbClr val="000000">
                      <a:alpha val="43000"/>
                    </a:srgbClr>
                  </a:outerShdw>
                </a:effectLst>
                <a:latin typeface="American Typewriter"/>
                <a:cs typeface="American Typewriter"/>
              </a:rPr>
              <a:t>FRACTURA SUPRACONDILEA HUMERAL PEDIÁTRICA CON LESIÓN VASCULAR</a:t>
            </a:r>
            <a:r>
              <a:rPr lang="en-US" b="1" spc="150" dirty="0" smtClean="0">
                <a:ln w="11430"/>
                <a:solidFill>
                  <a:srgbClr val="F8F8F8"/>
                </a:solidFill>
                <a:effectLst>
                  <a:outerShdw blurRad="25400" algn="tl" rotWithShape="0">
                    <a:srgbClr val="000000">
                      <a:alpha val="43000"/>
                    </a:srgbClr>
                  </a:outerShdw>
                </a:effectLst>
                <a:latin typeface="American Typewriter"/>
                <a:cs typeface="American Typewriter"/>
              </a:rPr>
              <a:t>.</a:t>
            </a:r>
          </a:p>
          <a:p>
            <a:pPr algn="ctr"/>
            <a:r>
              <a:rPr lang="en-US" b="1" spc="150" dirty="0" smtClean="0">
                <a:ln w="11430"/>
                <a:solidFill>
                  <a:srgbClr val="F8F8F8"/>
                </a:solidFill>
                <a:effectLst>
                  <a:outerShdw blurRad="25400" algn="tl" rotWithShape="0">
                    <a:srgbClr val="000000">
                      <a:alpha val="43000"/>
                    </a:srgbClr>
                  </a:outerShdw>
                </a:effectLst>
                <a:latin typeface="American Typewriter"/>
                <a:cs typeface="American Typewriter"/>
              </a:rPr>
              <a:t>Hospital Regional </a:t>
            </a:r>
            <a:r>
              <a:rPr lang="en-US" b="1" spc="150" dirty="0" err="1" smtClean="0">
                <a:ln w="11430"/>
                <a:solidFill>
                  <a:srgbClr val="F8F8F8"/>
                </a:solidFill>
                <a:effectLst>
                  <a:outerShdw blurRad="25400" algn="tl" rotWithShape="0">
                    <a:srgbClr val="000000">
                      <a:alpha val="43000"/>
                    </a:srgbClr>
                  </a:outerShdw>
                </a:effectLst>
                <a:latin typeface="American Typewriter"/>
                <a:cs typeface="American Typewriter"/>
              </a:rPr>
              <a:t>Materno</a:t>
            </a:r>
            <a:r>
              <a:rPr lang="en-US" b="1" spc="150" dirty="0" smtClean="0">
                <a:ln w="11430"/>
                <a:solidFill>
                  <a:srgbClr val="F8F8F8"/>
                </a:solidFill>
                <a:effectLst>
                  <a:outerShdw blurRad="25400" algn="tl" rotWithShape="0">
                    <a:srgbClr val="000000">
                      <a:alpha val="43000"/>
                    </a:srgbClr>
                  </a:outerShdw>
                </a:effectLst>
                <a:latin typeface="American Typewriter"/>
                <a:cs typeface="American Typewriter"/>
              </a:rPr>
              <a:t> </a:t>
            </a:r>
            <a:r>
              <a:rPr lang="en-US" b="1" spc="150" dirty="0" err="1" smtClean="0">
                <a:ln w="11430"/>
                <a:solidFill>
                  <a:srgbClr val="F8F8F8"/>
                </a:solidFill>
                <a:effectLst>
                  <a:outerShdw blurRad="25400" algn="tl" rotWithShape="0">
                    <a:srgbClr val="000000">
                      <a:alpha val="43000"/>
                    </a:srgbClr>
                  </a:outerShdw>
                </a:effectLst>
                <a:latin typeface="American Typewriter"/>
                <a:cs typeface="American Typewriter"/>
              </a:rPr>
              <a:t>Infantil</a:t>
            </a:r>
            <a:endParaRPr lang="en-US" b="1" spc="150" dirty="0" smtClean="0">
              <a:ln w="11430"/>
              <a:solidFill>
                <a:srgbClr val="F8F8F8"/>
              </a:solidFill>
              <a:effectLst>
                <a:outerShdw blurRad="25400" algn="tl" rotWithShape="0">
                  <a:srgbClr val="000000">
                    <a:alpha val="43000"/>
                  </a:srgbClr>
                </a:outerShdw>
              </a:effectLst>
              <a:latin typeface="American Typewriter"/>
              <a:cs typeface="American Typewriter"/>
            </a:endParaRPr>
          </a:p>
          <a:p>
            <a:pPr algn="ctr"/>
            <a:r>
              <a:rPr lang="en-US" b="1" spc="150" dirty="0" smtClean="0">
                <a:ln w="11430"/>
                <a:solidFill>
                  <a:srgbClr val="F8F8F8"/>
                </a:solidFill>
                <a:effectLst>
                  <a:outerShdw blurRad="25400" algn="tl" rotWithShape="0">
                    <a:srgbClr val="000000">
                      <a:alpha val="43000"/>
                    </a:srgbClr>
                  </a:outerShdw>
                </a:effectLst>
                <a:latin typeface="American Typewriter"/>
                <a:cs typeface="American Typewriter"/>
              </a:rPr>
              <a:t>Monterrey   -   . N.L.</a:t>
            </a:r>
            <a:endParaRPr lang="en-US" b="1" spc="150" dirty="0">
              <a:ln w="11430"/>
              <a:solidFill>
                <a:srgbClr val="F8F8F8"/>
              </a:solidFill>
              <a:effectLst>
                <a:outerShdw blurRad="25400" algn="tl" rotWithShape="0">
                  <a:srgbClr val="000000">
                    <a:alpha val="43000"/>
                  </a:srgbClr>
                </a:outerShdw>
              </a:effectLst>
              <a:latin typeface="American Typewriter"/>
              <a:cs typeface="American Typewriter"/>
            </a:endParaRPr>
          </a:p>
        </p:txBody>
      </p:sp>
      <p:pic>
        <p:nvPicPr>
          <p:cNvPr id="12" name="Picture 11" descr="ssn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65" y="608700"/>
            <a:ext cx="8235004" cy="3860158"/>
          </a:xfrm>
          <a:prstGeom prst="rect">
            <a:avLst/>
          </a:prstGeom>
          <a:ln w="38100" cmpd="sng">
            <a:solidFill>
              <a:srgbClr val="17375E"/>
            </a:solidFill>
          </a:ln>
        </p:spPr>
      </p:pic>
      <p:sp>
        <p:nvSpPr>
          <p:cNvPr id="13" name="TextBox 12"/>
          <p:cNvSpPr txBox="1"/>
          <p:nvPr/>
        </p:nvSpPr>
        <p:spPr>
          <a:xfrm>
            <a:off x="9760131" y="6677945"/>
            <a:ext cx="21592617"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4800" dirty="0" smtClean="0"/>
              <a:t>Dra. </a:t>
            </a:r>
            <a:r>
              <a:rPr lang="es-MX" sz="4800" dirty="0"/>
              <a:t>Luz Gabriela Villarreal Rivera, Dr. Jorge Garza Martínez, Dr. Santos Serna Reyna, Dr. Marco Antonio </a:t>
            </a:r>
            <a:r>
              <a:rPr lang="es-MX" sz="4800"/>
              <a:t>Ascacio </a:t>
            </a:r>
            <a:r>
              <a:rPr lang="es-MX" sz="4800" smtClean="0"/>
              <a:t>Sol</a:t>
            </a:r>
            <a:r>
              <a:rPr lang="es-MX" sz="4800" smtClean="0"/>
              <a:t>í</a:t>
            </a:r>
            <a:r>
              <a:rPr lang="es-MX" sz="4800" smtClean="0"/>
              <a:t>s</a:t>
            </a:r>
            <a:r>
              <a:rPr lang="es-MX" sz="4800" dirty="0"/>
              <a:t>, Dr. Med. Valdemar Abrego Moya</a:t>
            </a:r>
            <a:r>
              <a:rPr lang="es-MX" sz="4800" dirty="0" smtClean="0"/>
              <a:t>.</a:t>
            </a:r>
            <a:endParaRPr lang="en-US" sz="4800" dirty="0"/>
          </a:p>
        </p:txBody>
      </p:sp>
      <p:sp>
        <p:nvSpPr>
          <p:cNvPr id="14" name="TextBox 13"/>
          <p:cNvSpPr txBox="1"/>
          <p:nvPr/>
        </p:nvSpPr>
        <p:spPr>
          <a:xfrm>
            <a:off x="402740" y="8906120"/>
            <a:ext cx="5901506" cy="11079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INTRODUCCI</a:t>
            </a: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Ó</a:t>
            </a: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TextBox 15"/>
          <p:cNvSpPr txBox="1"/>
          <p:nvPr/>
        </p:nvSpPr>
        <p:spPr>
          <a:xfrm>
            <a:off x="10064930" y="10197508"/>
            <a:ext cx="21592617" cy="1400383"/>
          </a:xfrm>
          <a:prstGeom prst="rect">
            <a:avLst/>
          </a:prstGeom>
          <a:noFill/>
        </p:spPr>
        <p:txBody>
          <a:bodyPr wrap="square" rtlCol="0">
            <a:spAutoFit/>
          </a:bodyPr>
          <a:lstStyle/>
          <a:p>
            <a:endParaRPr lang="en-US" dirty="0"/>
          </a:p>
        </p:txBody>
      </p:sp>
      <p:sp>
        <p:nvSpPr>
          <p:cNvPr id="17" name="TextBox 16"/>
          <p:cNvSpPr txBox="1"/>
          <p:nvPr/>
        </p:nvSpPr>
        <p:spPr>
          <a:xfrm>
            <a:off x="10217330" y="10349908"/>
            <a:ext cx="21592617" cy="1400383"/>
          </a:xfrm>
          <a:prstGeom prst="rect">
            <a:avLst/>
          </a:prstGeom>
          <a:noFill/>
        </p:spPr>
        <p:txBody>
          <a:bodyPr wrap="square" rtlCol="0">
            <a:spAutoFit/>
          </a:bodyPr>
          <a:lstStyle/>
          <a:p>
            <a:endParaRPr lang="en-US" dirty="0"/>
          </a:p>
        </p:txBody>
      </p:sp>
      <p:sp>
        <p:nvSpPr>
          <p:cNvPr id="18" name="TextBox 17"/>
          <p:cNvSpPr txBox="1"/>
          <p:nvPr/>
        </p:nvSpPr>
        <p:spPr>
          <a:xfrm>
            <a:off x="10369730" y="10502308"/>
            <a:ext cx="21592617" cy="1400383"/>
          </a:xfrm>
          <a:prstGeom prst="rect">
            <a:avLst/>
          </a:prstGeom>
          <a:noFill/>
        </p:spPr>
        <p:txBody>
          <a:bodyPr wrap="square" rtlCol="0">
            <a:spAutoFit/>
          </a:bodyPr>
          <a:lstStyle/>
          <a:p>
            <a:endParaRPr lang="en-US" dirty="0"/>
          </a:p>
        </p:txBody>
      </p:sp>
      <p:sp>
        <p:nvSpPr>
          <p:cNvPr id="19" name="TextBox 18"/>
          <p:cNvSpPr txBox="1"/>
          <p:nvPr/>
        </p:nvSpPr>
        <p:spPr>
          <a:xfrm>
            <a:off x="434026" y="13820872"/>
            <a:ext cx="3774158" cy="11079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OBJETIVO</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Rectangle 21"/>
          <p:cNvSpPr/>
          <p:nvPr/>
        </p:nvSpPr>
        <p:spPr>
          <a:xfrm>
            <a:off x="9693281" y="13820872"/>
            <a:ext cx="21592617" cy="144655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s-MX" sz="4400" dirty="0"/>
              <a:t>Presentación de un caso de fractura supracondílea en edad pediátrica con lesión </a:t>
            </a:r>
            <a:r>
              <a:rPr lang="es-MX" sz="4400" dirty="0" smtClean="0"/>
              <a:t>vascular en el Hospital Regional Materno Infantil.</a:t>
            </a:r>
            <a:endParaRPr lang="en-US" sz="4400" dirty="0"/>
          </a:p>
        </p:txBody>
      </p:sp>
      <p:sp>
        <p:nvSpPr>
          <p:cNvPr id="23" name="TextBox 22"/>
          <p:cNvSpPr txBox="1"/>
          <p:nvPr/>
        </p:nvSpPr>
        <p:spPr>
          <a:xfrm>
            <a:off x="402740" y="15676204"/>
            <a:ext cx="5137571" cy="212365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MATERIAL      Y MÉTODOS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TextBox 23"/>
          <p:cNvSpPr txBox="1"/>
          <p:nvPr/>
        </p:nvSpPr>
        <p:spPr>
          <a:xfrm>
            <a:off x="9676879" y="15669822"/>
            <a:ext cx="21592617" cy="4832092"/>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4400" dirty="0"/>
              <a:t>Se valoró </a:t>
            </a:r>
            <a:r>
              <a:rPr lang="es-MX" sz="4400" dirty="0" smtClean="0"/>
              <a:t>a </a:t>
            </a:r>
            <a:r>
              <a:rPr lang="es-MX" sz="4400" dirty="0"/>
              <a:t>paciente masculino de 12 años de edad con antecedente de caída de una altura de 1.5 mts. Ingresando al hospital con 6 hrs de </a:t>
            </a:r>
            <a:r>
              <a:rPr lang="es-MX" sz="4400" dirty="0" smtClean="0"/>
              <a:t>evolución, </a:t>
            </a:r>
            <a:r>
              <a:rPr lang="es-MX" sz="4400" dirty="0"/>
              <a:t>con alteración en la coloración distal de la extremidad </a:t>
            </a:r>
            <a:r>
              <a:rPr lang="es-MX" sz="4400" dirty="0" smtClean="0"/>
              <a:t>a </a:t>
            </a:r>
            <a:r>
              <a:rPr lang="es-MX" sz="4400" dirty="0"/>
              <a:t>la flexión pasiva, que mejoraba a la extensión, sin compromiso neurológico</a:t>
            </a:r>
            <a:r>
              <a:rPr lang="es-MX" sz="4400" dirty="0" smtClean="0"/>
              <a:t>, sin pulsos, presentando </a:t>
            </a:r>
            <a:r>
              <a:rPr lang="es-MX" sz="4400" dirty="0"/>
              <a:t>fractura supracondilea </a:t>
            </a:r>
            <a:r>
              <a:rPr lang="es-MX" sz="4400" dirty="0" smtClean="0"/>
              <a:t>humeral, </a:t>
            </a:r>
            <a:r>
              <a:rPr lang="es-MX" sz="4400" dirty="0"/>
              <a:t>Gartland </a:t>
            </a:r>
            <a:r>
              <a:rPr lang="es-MX" sz="4400" dirty="0" smtClean="0"/>
              <a:t>III derecha.   Se </a:t>
            </a:r>
            <a:r>
              <a:rPr lang="es-MX" sz="4400" dirty="0"/>
              <a:t>realiza Angiotac donde se demuestra lesión vascular intralesional de la arterial braquial. </a:t>
            </a:r>
            <a:r>
              <a:rPr lang="es-MX" sz="4400" dirty="0" smtClean="0"/>
              <a:t>  Se </a:t>
            </a:r>
            <a:r>
              <a:rPr lang="es-MX" sz="4400" dirty="0"/>
              <a:t>ingresa a quirófano donde </a:t>
            </a:r>
            <a:r>
              <a:rPr lang="es-MX" sz="4400" dirty="0" smtClean="0"/>
              <a:t>se realiza RC + enclavamiento percutáneo y reparación </a:t>
            </a:r>
            <a:r>
              <a:rPr lang="es-MX" sz="4400" dirty="0"/>
              <a:t>de </a:t>
            </a:r>
            <a:r>
              <a:rPr lang="es-MX" sz="4400" dirty="0" smtClean="0"/>
              <a:t>arteria braquial, </a:t>
            </a:r>
            <a:r>
              <a:rPr lang="es-MX" sz="4400" dirty="0"/>
              <a:t>con injerto de </a:t>
            </a:r>
            <a:r>
              <a:rPr lang="es-MX" sz="4400" dirty="0" smtClean="0"/>
              <a:t>safena. Recuperando coloración distal posterior al injerto.</a:t>
            </a:r>
            <a:endParaRPr lang="en-US" sz="4400" dirty="0"/>
          </a:p>
        </p:txBody>
      </p:sp>
      <p:sp>
        <p:nvSpPr>
          <p:cNvPr id="25" name="TextBox 24"/>
          <p:cNvSpPr txBox="1"/>
          <p:nvPr/>
        </p:nvSpPr>
        <p:spPr>
          <a:xfrm>
            <a:off x="474919" y="25784375"/>
            <a:ext cx="5137571" cy="11079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RESULTADOS</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TextBox 25"/>
          <p:cNvSpPr txBox="1"/>
          <p:nvPr/>
        </p:nvSpPr>
        <p:spPr>
          <a:xfrm>
            <a:off x="9655538" y="25726799"/>
            <a:ext cx="21592617" cy="2123658"/>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4400" dirty="0"/>
              <a:t>Actualmente se presenta extremidad íntegra con pulsos distales presentes, llenado capilar </a:t>
            </a:r>
            <a:r>
              <a:rPr lang="es-MX" sz="4400" dirty="0" smtClean="0"/>
              <a:t>  &lt;</a:t>
            </a:r>
            <a:r>
              <a:rPr lang="es-MX" sz="4400" dirty="0"/>
              <a:t>3 seg. </a:t>
            </a:r>
            <a:r>
              <a:rPr lang="es-MX" sz="4400" dirty="0" smtClean="0"/>
              <a:t>Rangos de movilidad </a:t>
            </a:r>
            <a:r>
              <a:rPr lang="es-MX" sz="4400" dirty="0"/>
              <a:t>flexión 120º y extensión completa, pronosupinacion 90º. No compromiso neurovascular distal.</a:t>
            </a:r>
            <a:r>
              <a:rPr lang="en-US" sz="4400" dirty="0" smtClean="0">
                <a:effectLst/>
              </a:rPr>
              <a:t> </a:t>
            </a:r>
            <a:endParaRPr lang="en-US" sz="4400" dirty="0"/>
          </a:p>
        </p:txBody>
      </p:sp>
      <p:sp>
        <p:nvSpPr>
          <p:cNvPr id="27" name="TextBox 26"/>
          <p:cNvSpPr txBox="1"/>
          <p:nvPr/>
        </p:nvSpPr>
        <p:spPr>
          <a:xfrm>
            <a:off x="434026" y="28305871"/>
            <a:ext cx="4321193" cy="11079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DISCUSIÓN</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TextBox 27"/>
          <p:cNvSpPr txBox="1"/>
          <p:nvPr/>
        </p:nvSpPr>
        <p:spPr>
          <a:xfrm>
            <a:off x="9655538" y="28305871"/>
            <a:ext cx="21592617" cy="2800767"/>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dirty="0" smtClean="0"/>
              <a:t>El </a:t>
            </a:r>
            <a:r>
              <a:rPr lang="en-US" sz="4400" dirty="0" err="1" smtClean="0"/>
              <a:t>estatus</a:t>
            </a:r>
            <a:r>
              <a:rPr lang="en-US" sz="4400" dirty="0" smtClean="0"/>
              <a:t> vascular de </a:t>
            </a:r>
            <a:r>
              <a:rPr lang="en-US" sz="4400" dirty="0" err="1" smtClean="0"/>
              <a:t>una</a:t>
            </a:r>
            <a:r>
              <a:rPr lang="en-US" sz="4400" dirty="0" smtClean="0"/>
              <a:t> </a:t>
            </a:r>
            <a:r>
              <a:rPr lang="en-US" sz="4400" dirty="0" err="1" smtClean="0"/>
              <a:t>extremidad</a:t>
            </a:r>
            <a:r>
              <a:rPr lang="en-US" sz="4400" dirty="0" smtClean="0"/>
              <a:t> </a:t>
            </a:r>
            <a:r>
              <a:rPr lang="en-US" sz="4400" dirty="0" err="1" smtClean="0"/>
              <a:t>lesionada</a:t>
            </a:r>
            <a:r>
              <a:rPr lang="en-US" sz="4400" dirty="0" smtClean="0"/>
              <a:t> se </a:t>
            </a:r>
            <a:r>
              <a:rPr lang="en-US" sz="4400" dirty="0" err="1" smtClean="0"/>
              <a:t>clasifica</a:t>
            </a:r>
            <a:r>
              <a:rPr lang="en-US" sz="4400" dirty="0" smtClean="0"/>
              <a:t> </a:t>
            </a:r>
            <a:r>
              <a:rPr lang="en-US" sz="4400" dirty="0" err="1" smtClean="0"/>
              <a:t>como</a:t>
            </a:r>
            <a:r>
              <a:rPr lang="en-US" sz="4400" dirty="0" smtClean="0"/>
              <a:t> 1) Normal.</a:t>
            </a:r>
            <a:r>
              <a:rPr lang="en-US" sz="4400" dirty="0" smtClean="0"/>
              <a:t> 2)</a:t>
            </a:r>
            <a:r>
              <a:rPr lang="en-US" sz="4400" dirty="0"/>
              <a:t>S</a:t>
            </a:r>
            <a:r>
              <a:rPr lang="en-US" sz="4400" dirty="0" smtClean="0"/>
              <a:t>in </a:t>
            </a:r>
            <a:r>
              <a:rPr lang="en-US" sz="4400" dirty="0" err="1" smtClean="0"/>
              <a:t>pulsos</a:t>
            </a:r>
            <a:r>
              <a:rPr lang="en-US" sz="4400" dirty="0" smtClean="0"/>
              <a:t> con </a:t>
            </a:r>
            <a:r>
              <a:rPr lang="en-US" sz="4400" dirty="0" err="1" smtClean="0"/>
              <a:t>mano</a:t>
            </a:r>
            <a:r>
              <a:rPr lang="en-US" sz="4400" dirty="0" smtClean="0"/>
              <a:t> </a:t>
            </a:r>
            <a:r>
              <a:rPr lang="en-US" sz="4400" dirty="0" err="1" smtClean="0"/>
              <a:t>rosa</a:t>
            </a:r>
            <a:r>
              <a:rPr lang="en-US" sz="4400" dirty="0" smtClean="0"/>
              <a:t>.</a:t>
            </a:r>
            <a:r>
              <a:rPr lang="en-US" sz="4400" dirty="0" smtClean="0"/>
              <a:t> 3)</a:t>
            </a:r>
            <a:r>
              <a:rPr lang="en-US" sz="4400" dirty="0" smtClean="0"/>
              <a:t> </a:t>
            </a:r>
            <a:r>
              <a:rPr lang="en-US" sz="4400" dirty="0"/>
              <a:t>A</a:t>
            </a:r>
            <a:r>
              <a:rPr lang="en-US" sz="4400" dirty="0" smtClean="0"/>
              <a:t>vascular</a:t>
            </a:r>
            <a:r>
              <a:rPr lang="en-US" sz="4400" dirty="0" smtClean="0"/>
              <a:t>, la </a:t>
            </a:r>
            <a:r>
              <a:rPr lang="en-US" sz="4400" dirty="0" err="1" smtClean="0"/>
              <a:t>cual</a:t>
            </a:r>
            <a:r>
              <a:rPr lang="en-US" sz="4400" dirty="0" smtClean="0"/>
              <a:t> se describe </a:t>
            </a:r>
            <a:r>
              <a:rPr lang="en-US" sz="4400" dirty="0" err="1" smtClean="0"/>
              <a:t>como</a:t>
            </a:r>
            <a:r>
              <a:rPr lang="en-US" sz="4400" dirty="0" smtClean="0"/>
              <a:t> </a:t>
            </a:r>
            <a:r>
              <a:rPr lang="en-US" sz="4400" dirty="0" err="1" smtClean="0"/>
              <a:t>una</a:t>
            </a:r>
            <a:r>
              <a:rPr lang="en-US" sz="4400" dirty="0" smtClean="0"/>
              <a:t> </a:t>
            </a:r>
            <a:r>
              <a:rPr lang="en-US" sz="4400" dirty="0" err="1" smtClean="0"/>
              <a:t>extremidad</a:t>
            </a:r>
            <a:r>
              <a:rPr lang="en-US" sz="4400" dirty="0" smtClean="0"/>
              <a:t> sin </a:t>
            </a:r>
            <a:r>
              <a:rPr lang="en-US" sz="4400" dirty="0" err="1" smtClean="0"/>
              <a:t>pulsos</a:t>
            </a:r>
            <a:r>
              <a:rPr lang="en-US" sz="4400" dirty="0" smtClean="0"/>
              <a:t> y con la </a:t>
            </a:r>
            <a:r>
              <a:rPr lang="en-US" sz="4400" dirty="0" err="1" smtClean="0"/>
              <a:t>mano</a:t>
            </a:r>
            <a:r>
              <a:rPr lang="en-US" sz="4400" dirty="0" smtClean="0"/>
              <a:t> </a:t>
            </a:r>
            <a:r>
              <a:rPr lang="en-US" sz="4400" dirty="0" err="1" smtClean="0"/>
              <a:t>blanca</a:t>
            </a:r>
            <a:r>
              <a:rPr lang="en-US" sz="4400" dirty="0" smtClean="0"/>
              <a:t>, </a:t>
            </a:r>
            <a:r>
              <a:rPr lang="en-US" sz="4400" dirty="0" err="1" smtClean="0"/>
              <a:t>siendo</a:t>
            </a:r>
            <a:r>
              <a:rPr lang="en-US" sz="4400" dirty="0" smtClean="0"/>
              <a:t> </a:t>
            </a:r>
            <a:r>
              <a:rPr lang="en-US" sz="4400" dirty="0" err="1" smtClean="0"/>
              <a:t>ésta</a:t>
            </a:r>
            <a:r>
              <a:rPr lang="en-US" sz="4400" dirty="0" smtClean="0"/>
              <a:t> </a:t>
            </a:r>
            <a:r>
              <a:rPr lang="en-US" sz="4400" dirty="0" err="1" smtClean="0"/>
              <a:t>última</a:t>
            </a:r>
            <a:r>
              <a:rPr lang="en-US" sz="4400" dirty="0" smtClean="0"/>
              <a:t> </a:t>
            </a:r>
            <a:r>
              <a:rPr lang="en-US" sz="4400" dirty="0" err="1" smtClean="0"/>
              <a:t>una</a:t>
            </a:r>
            <a:r>
              <a:rPr lang="en-US" sz="4400" dirty="0" smtClean="0"/>
              <a:t> </a:t>
            </a:r>
            <a:r>
              <a:rPr lang="en-US" sz="4400" dirty="0" err="1" smtClean="0"/>
              <a:t>emergencia</a:t>
            </a:r>
            <a:r>
              <a:rPr lang="en-US" sz="4400" dirty="0" smtClean="0"/>
              <a:t> </a:t>
            </a:r>
            <a:r>
              <a:rPr lang="en-US" sz="4400" dirty="0" err="1" smtClean="0"/>
              <a:t>ortopédica</a:t>
            </a:r>
            <a:r>
              <a:rPr lang="en-US" sz="4400" dirty="0" smtClean="0"/>
              <a:t>. Se </a:t>
            </a:r>
            <a:r>
              <a:rPr lang="en-US" sz="4400" dirty="0" err="1" smtClean="0"/>
              <a:t>presenta</a:t>
            </a:r>
            <a:r>
              <a:rPr lang="en-US" sz="4400" dirty="0" smtClean="0"/>
              <a:t> un </a:t>
            </a:r>
            <a:r>
              <a:rPr lang="en-US" sz="4400" dirty="0" err="1" smtClean="0"/>
              <a:t>algoritmo</a:t>
            </a:r>
            <a:r>
              <a:rPr lang="en-US" sz="4400" dirty="0" smtClean="0"/>
              <a:t> </a:t>
            </a:r>
            <a:r>
              <a:rPr lang="en-US" sz="4400" dirty="0" err="1" smtClean="0"/>
              <a:t>para</a:t>
            </a:r>
            <a:r>
              <a:rPr lang="en-US" sz="4400" dirty="0" smtClean="0"/>
              <a:t> el </a:t>
            </a:r>
            <a:r>
              <a:rPr lang="en-US" sz="4400" dirty="0" err="1" smtClean="0"/>
              <a:t>manejo</a:t>
            </a:r>
            <a:r>
              <a:rPr lang="en-US" sz="4400" dirty="0" smtClean="0"/>
              <a:t> de </a:t>
            </a:r>
            <a:r>
              <a:rPr lang="en-US" sz="4400" dirty="0" err="1" smtClean="0"/>
              <a:t>estas</a:t>
            </a:r>
            <a:r>
              <a:rPr lang="en-US" sz="4400" dirty="0" smtClean="0"/>
              <a:t> </a:t>
            </a:r>
            <a:r>
              <a:rPr lang="en-US" sz="4400" dirty="0" err="1" smtClean="0"/>
              <a:t>lesiones</a:t>
            </a:r>
            <a:r>
              <a:rPr lang="en-US" sz="4400" dirty="0" smtClean="0"/>
              <a:t>. </a:t>
            </a:r>
          </a:p>
        </p:txBody>
      </p:sp>
      <p:sp>
        <p:nvSpPr>
          <p:cNvPr id="29" name="TextBox 28"/>
          <p:cNvSpPr txBox="1"/>
          <p:nvPr/>
        </p:nvSpPr>
        <p:spPr>
          <a:xfrm>
            <a:off x="18579021" y="31669360"/>
            <a:ext cx="5137571" cy="11079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CONCLUSIÓN</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TextBox 29"/>
          <p:cNvSpPr txBox="1"/>
          <p:nvPr/>
        </p:nvSpPr>
        <p:spPr>
          <a:xfrm>
            <a:off x="18579021" y="33111608"/>
            <a:ext cx="12669133" cy="6186308"/>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4400" dirty="0"/>
              <a:t>La fractura supracondílea es de las fracturas más comúnes en la edad pediátrica y presenta complicaciones de hasta 20% motivo por el cual se debe realizar una </a:t>
            </a:r>
            <a:r>
              <a:rPr lang="es-MX" sz="4400" dirty="0" smtClean="0"/>
              <a:t>exploración neurovascular </a:t>
            </a:r>
            <a:r>
              <a:rPr lang="es-MX" sz="4400" dirty="0"/>
              <a:t>detallada previo al tratamiento quirúrgico.</a:t>
            </a:r>
            <a:r>
              <a:rPr lang="en-US" sz="4400" dirty="0" smtClean="0">
                <a:effectLst/>
              </a:rPr>
              <a:t> El </a:t>
            </a:r>
            <a:r>
              <a:rPr lang="en-US" sz="4400" dirty="0" err="1" smtClean="0">
                <a:effectLst/>
              </a:rPr>
              <a:t>estado</a:t>
            </a:r>
            <a:r>
              <a:rPr lang="en-US" sz="4400" dirty="0" smtClean="0">
                <a:effectLst/>
              </a:rPr>
              <a:t> vascular no </a:t>
            </a:r>
            <a:r>
              <a:rPr lang="en-US" sz="4400" dirty="0" err="1" smtClean="0">
                <a:effectLst/>
              </a:rPr>
              <a:t>debe</a:t>
            </a:r>
            <a:r>
              <a:rPr lang="en-US" sz="4400" dirty="0" smtClean="0">
                <a:effectLst/>
              </a:rPr>
              <a:t> </a:t>
            </a:r>
            <a:r>
              <a:rPr lang="en-US" sz="4400" dirty="0" err="1" smtClean="0">
                <a:effectLst/>
              </a:rPr>
              <a:t>olvidarse</a:t>
            </a:r>
            <a:r>
              <a:rPr lang="en-US" sz="4400" dirty="0" smtClean="0">
                <a:effectLst/>
              </a:rPr>
              <a:t> </a:t>
            </a:r>
            <a:r>
              <a:rPr lang="en-US" sz="4400" dirty="0" err="1" smtClean="0">
                <a:effectLst/>
              </a:rPr>
              <a:t>revisar</a:t>
            </a:r>
            <a:r>
              <a:rPr lang="en-US" sz="4400" dirty="0" smtClean="0">
                <a:effectLst/>
              </a:rPr>
              <a:t> posterior a la </a:t>
            </a:r>
            <a:r>
              <a:rPr lang="en-US" sz="4400" dirty="0" err="1" smtClean="0">
                <a:effectLst/>
              </a:rPr>
              <a:t>reducción</a:t>
            </a:r>
            <a:r>
              <a:rPr lang="en-US" sz="4400" dirty="0" smtClean="0">
                <a:effectLst/>
              </a:rPr>
              <a:t> y el </a:t>
            </a:r>
            <a:r>
              <a:rPr lang="en-US" sz="4400" dirty="0" err="1" smtClean="0">
                <a:effectLst/>
              </a:rPr>
              <a:t>enclavamiento</a:t>
            </a:r>
            <a:r>
              <a:rPr lang="en-US" sz="4400" dirty="0" smtClean="0">
                <a:effectLst/>
              </a:rPr>
              <a:t>. La </a:t>
            </a:r>
            <a:r>
              <a:rPr lang="en-US" sz="4400" dirty="0" err="1" smtClean="0">
                <a:effectLst/>
              </a:rPr>
              <a:t>angiografía</a:t>
            </a:r>
            <a:r>
              <a:rPr lang="en-US" sz="4400" dirty="0" smtClean="0">
                <a:effectLst/>
              </a:rPr>
              <a:t> no </a:t>
            </a:r>
            <a:r>
              <a:rPr lang="en-US" sz="4400" dirty="0" err="1" smtClean="0">
                <a:effectLst/>
              </a:rPr>
              <a:t>esta</a:t>
            </a:r>
            <a:r>
              <a:rPr lang="en-US" sz="4400" dirty="0" smtClean="0">
                <a:effectLst/>
              </a:rPr>
              <a:t> </a:t>
            </a:r>
            <a:r>
              <a:rPr lang="en-US" sz="4400" dirty="0" err="1" smtClean="0">
                <a:effectLst/>
              </a:rPr>
              <a:t>indicada</a:t>
            </a:r>
            <a:r>
              <a:rPr lang="en-US" sz="4400" dirty="0" smtClean="0">
                <a:effectLst/>
              </a:rPr>
              <a:t> en </a:t>
            </a:r>
            <a:r>
              <a:rPr lang="en-US" sz="4400" dirty="0" err="1" smtClean="0">
                <a:effectLst/>
              </a:rPr>
              <a:t>pacientes</a:t>
            </a:r>
            <a:r>
              <a:rPr lang="en-US" sz="4400" dirty="0" smtClean="0">
                <a:effectLst/>
              </a:rPr>
              <a:t> sin </a:t>
            </a:r>
            <a:r>
              <a:rPr lang="en-US" sz="4400" dirty="0" err="1" smtClean="0">
                <a:effectLst/>
              </a:rPr>
              <a:t>pulsos</a:t>
            </a:r>
            <a:r>
              <a:rPr lang="en-US" sz="4400" dirty="0" smtClean="0">
                <a:effectLst/>
              </a:rPr>
              <a:t>, solo </a:t>
            </a:r>
            <a:r>
              <a:rPr lang="en-US" sz="4400" dirty="0" err="1" smtClean="0">
                <a:effectLst/>
              </a:rPr>
              <a:t>retarda</a:t>
            </a:r>
            <a:r>
              <a:rPr lang="en-US" sz="4400" dirty="0" smtClean="0">
                <a:effectLst/>
              </a:rPr>
              <a:t> </a:t>
            </a:r>
            <a:r>
              <a:rPr lang="en-US" sz="4400" dirty="0" smtClean="0">
                <a:effectLst/>
              </a:rPr>
              <a:t>el </a:t>
            </a:r>
            <a:r>
              <a:rPr lang="en-US" sz="4400" dirty="0" err="1" smtClean="0">
                <a:effectLst/>
              </a:rPr>
              <a:t>tratamiento</a:t>
            </a:r>
            <a:r>
              <a:rPr lang="en-US" sz="4400" dirty="0" smtClean="0">
                <a:effectLst/>
              </a:rPr>
              <a:t> y no cambia la </a:t>
            </a:r>
            <a:r>
              <a:rPr lang="en-US" sz="4400" dirty="0" err="1" smtClean="0">
                <a:effectLst/>
              </a:rPr>
              <a:t>toma</a:t>
            </a:r>
            <a:r>
              <a:rPr lang="en-US" sz="4400" dirty="0" smtClean="0">
                <a:effectLst/>
              </a:rPr>
              <a:t> de </a:t>
            </a:r>
            <a:r>
              <a:rPr lang="en-US" sz="4400" dirty="0" err="1" smtClean="0">
                <a:effectLst/>
              </a:rPr>
              <a:t>decisiones</a:t>
            </a:r>
            <a:r>
              <a:rPr lang="en-US" sz="4400" dirty="0" smtClean="0">
                <a:effectLst/>
              </a:rPr>
              <a:t> en el </a:t>
            </a:r>
            <a:r>
              <a:rPr lang="en-US" sz="4400" dirty="0" err="1" smtClean="0">
                <a:effectLst/>
              </a:rPr>
              <a:t>manejo</a:t>
            </a:r>
            <a:r>
              <a:rPr lang="en-US" sz="4400" dirty="0" smtClean="0">
                <a:effectLst/>
              </a:rPr>
              <a:t>.</a:t>
            </a:r>
          </a:p>
        </p:txBody>
      </p:sp>
      <p:sp>
        <p:nvSpPr>
          <p:cNvPr id="2" name="TextBox 1"/>
          <p:cNvSpPr txBox="1"/>
          <p:nvPr/>
        </p:nvSpPr>
        <p:spPr>
          <a:xfrm>
            <a:off x="9693281" y="8725392"/>
            <a:ext cx="20512674" cy="4832092"/>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dirty="0" smtClean="0"/>
              <a:t>La </a:t>
            </a:r>
            <a:r>
              <a:rPr lang="en-US" sz="4400" dirty="0" err="1" smtClean="0"/>
              <a:t>fractura</a:t>
            </a:r>
            <a:r>
              <a:rPr lang="en-US" sz="4400" dirty="0" smtClean="0"/>
              <a:t> </a:t>
            </a:r>
            <a:r>
              <a:rPr lang="en-US" sz="4400" dirty="0" err="1" smtClean="0"/>
              <a:t>supracondílea</a:t>
            </a:r>
            <a:r>
              <a:rPr lang="en-US" sz="4400" dirty="0" smtClean="0"/>
              <a:t> humeral </a:t>
            </a:r>
            <a:r>
              <a:rPr lang="en-US" sz="4400" dirty="0" err="1" smtClean="0"/>
              <a:t>es</a:t>
            </a:r>
            <a:r>
              <a:rPr lang="en-US" sz="4400" dirty="0" smtClean="0"/>
              <a:t> </a:t>
            </a:r>
            <a:r>
              <a:rPr lang="en-US" sz="4400" dirty="0" err="1" smtClean="0"/>
              <a:t>es</a:t>
            </a:r>
            <a:r>
              <a:rPr lang="en-US" sz="4400" dirty="0" smtClean="0"/>
              <a:t> la </a:t>
            </a:r>
            <a:r>
              <a:rPr lang="en-US" sz="4400" dirty="0" err="1" smtClean="0"/>
              <a:t>fractura</a:t>
            </a:r>
            <a:r>
              <a:rPr lang="en-US" sz="4400" dirty="0" smtClean="0"/>
              <a:t> </a:t>
            </a:r>
            <a:r>
              <a:rPr lang="en-US" sz="4400" dirty="0" err="1" smtClean="0"/>
              <a:t>más</a:t>
            </a:r>
            <a:r>
              <a:rPr lang="en-US" sz="4400" dirty="0" smtClean="0"/>
              <a:t> </a:t>
            </a:r>
            <a:r>
              <a:rPr lang="en-US" sz="4400" dirty="0" err="1" smtClean="0"/>
              <a:t>común</a:t>
            </a:r>
            <a:r>
              <a:rPr lang="en-US" sz="4400" dirty="0" smtClean="0"/>
              <a:t> del </a:t>
            </a:r>
            <a:r>
              <a:rPr lang="en-US" sz="4400" dirty="0" err="1" smtClean="0"/>
              <a:t>codo</a:t>
            </a:r>
            <a:r>
              <a:rPr lang="en-US" sz="4400" dirty="0" smtClean="0"/>
              <a:t> y la </a:t>
            </a:r>
            <a:r>
              <a:rPr lang="en-US" sz="4400" dirty="0" err="1" smtClean="0"/>
              <a:t>segunda</a:t>
            </a:r>
            <a:r>
              <a:rPr lang="en-US" sz="4400" dirty="0" smtClean="0"/>
              <a:t> </a:t>
            </a:r>
            <a:r>
              <a:rPr lang="en-US" sz="4400" dirty="0" err="1" smtClean="0"/>
              <a:t>fractura</a:t>
            </a:r>
            <a:r>
              <a:rPr lang="en-US" sz="4400" dirty="0" smtClean="0"/>
              <a:t> </a:t>
            </a:r>
            <a:r>
              <a:rPr lang="en-US" sz="4400" dirty="0" err="1" smtClean="0"/>
              <a:t>más</a:t>
            </a:r>
            <a:r>
              <a:rPr lang="en-US" sz="4400" dirty="0" smtClean="0"/>
              <a:t> </a:t>
            </a:r>
            <a:r>
              <a:rPr lang="en-US" sz="4400" dirty="0" err="1" smtClean="0"/>
              <a:t>frecuente</a:t>
            </a:r>
            <a:r>
              <a:rPr lang="en-US" sz="4400" dirty="0" smtClean="0"/>
              <a:t> de la </a:t>
            </a:r>
            <a:r>
              <a:rPr lang="en-US" sz="4400" dirty="0" err="1" smtClean="0"/>
              <a:t>extremidad</a:t>
            </a:r>
            <a:r>
              <a:rPr lang="en-US" sz="4400" dirty="0" smtClean="0"/>
              <a:t> superior en la </a:t>
            </a:r>
            <a:r>
              <a:rPr lang="en-US" sz="4400" dirty="0" err="1" smtClean="0"/>
              <a:t>edad</a:t>
            </a:r>
            <a:r>
              <a:rPr lang="en-US" sz="4400" dirty="0" smtClean="0"/>
              <a:t> </a:t>
            </a:r>
            <a:r>
              <a:rPr lang="en-US" sz="4400" dirty="0" err="1" smtClean="0"/>
              <a:t>pediátrica</a:t>
            </a:r>
            <a:r>
              <a:rPr lang="en-US" sz="4400" dirty="0" smtClean="0"/>
              <a:t>. </a:t>
            </a:r>
            <a:r>
              <a:rPr lang="es-MX" sz="4400" dirty="0"/>
              <a:t>La incidencia de lesiones vasculares estan reportadas de entre el 5-12% de todas las fracturas </a:t>
            </a:r>
            <a:r>
              <a:rPr lang="es-MX" sz="4400" dirty="0" smtClean="0"/>
              <a:t>supracondíleas. Una fractura supracondílea con lesión vascular es una de las lesiones más angustiantes para el ortopedista, en parte por la rareza de la lesión, la falta de experiencia con reparaciones vasculares de pequeños vasos y la fallta de conocimiento sobre el manejo ideal de estos casos.</a:t>
            </a:r>
          </a:p>
        </p:txBody>
      </p:sp>
      <p:pic>
        <p:nvPicPr>
          <p:cNvPr id="4" name="Picture 3" descr="IMG_20120614_111502.jpg"/>
          <p:cNvPicPr>
            <a:picLocks noChangeAspect="1"/>
          </p:cNvPicPr>
          <p:nvPr/>
        </p:nvPicPr>
        <p:blipFill rotWithShape="1">
          <a:blip r:embed="rId4">
            <a:extLst>
              <a:ext uri="{28A0092B-C50C-407E-A947-70E740481C1C}">
                <a14:useLocalDpi xmlns:a14="http://schemas.microsoft.com/office/drawing/2010/main" val="0"/>
              </a:ext>
            </a:extLst>
          </a:blip>
          <a:srcRect l="31357" t="12820" r="22462" b="9033"/>
          <a:stretch/>
        </p:blipFill>
        <p:spPr>
          <a:xfrm>
            <a:off x="11321368" y="20955445"/>
            <a:ext cx="2883235" cy="4143649"/>
          </a:xfrm>
          <a:prstGeom prst="rect">
            <a:avLst/>
          </a:prstGeom>
          <a:ln w="19050" cmpd="sng">
            <a:solidFill>
              <a:srgbClr val="BF3242"/>
            </a:solidFill>
          </a:ln>
        </p:spPr>
      </p:pic>
      <p:pic>
        <p:nvPicPr>
          <p:cNvPr id="5" name="Picture 4" descr="IMG_20120614_111456.jp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2393" t="20659" r="37019" b="36177"/>
          <a:stretch/>
        </p:blipFill>
        <p:spPr>
          <a:xfrm>
            <a:off x="7551069" y="20955446"/>
            <a:ext cx="3482367" cy="4143648"/>
          </a:xfrm>
          <a:prstGeom prst="rect">
            <a:avLst/>
          </a:prstGeom>
          <a:ln w="19050" cmpd="sng">
            <a:solidFill>
              <a:srgbClr val="BF3242"/>
            </a:solidFill>
          </a:ln>
        </p:spPr>
      </p:pic>
      <p:pic>
        <p:nvPicPr>
          <p:cNvPr id="7" name="Picture 6" descr="2012-05-23 17.53.01.jpg"/>
          <p:cNvPicPr>
            <a:picLocks noChangeAspect="1"/>
          </p:cNvPicPr>
          <p:nvPr/>
        </p:nvPicPr>
        <p:blipFill rotWithShape="1">
          <a:blip r:embed="rId7">
            <a:extLst>
              <a:ext uri="{28A0092B-C50C-407E-A947-70E740481C1C}">
                <a14:useLocalDpi xmlns:a14="http://schemas.microsoft.com/office/drawing/2010/main" val="0"/>
              </a:ext>
            </a:extLst>
          </a:blip>
          <a:srcRect l="3638" t="20500" r="20877" b="11871"/>
          <a:stretch/>
        </p:blipFill>
        <p:spPr>
          <a:xfrm rot="5400000">
            <a:off x="13933869" y="21635097"/>
            <a:ext cx="4143648" cy="2784347"/>
          </a:xfrm>
          <a:prstGeom prst="rect">
            <a:avLst/>
          </a:prstGeom>
          <a:ln w="19050" cmpd="sng">
            <a:solidFill>
              <a:srgbClr val="FF0000"/>
            </a:solidFill>
          </a:ln>
        </p:spPr>
      </p:pic>
      <p:pic>
        <p:nvPicPr>
          <p:cNvPr id="15" name="Picture 14" descr="2012-05-23 17.47.15.jpg"/>
          <p:cNvPicPr>
            <a:picLocks noChangeAspect="1"/>
          </p:cNvPicPr>
          <p:nvPr/>
        </p:nvPicPr>
        <p:blipFill rotWithShape="1">
          <a:blip r:embed="rId8">
            <a:extLst>
              <a:ext uri="{28A0092B-C50C-407E-A947-70E740481C1C}">
                <a14:useLocalDpi xmlns:a14="http://schemas.microsoft.com/office/drawing/2010/main" val="0"/>
              </a:ext>
            </a:extLst>
          </a:blip>
          <a:srcRect l="17709" t="25523" r="15186" b="9033"/>
          <a:stretch/>
        </p:blipFill>
        <p:spPr>
          <a:xfrm rot="5400000">
            <a:off x="20592930" y="21522549"/>
            <a:ext cx="4223026" cy="3088821"/>
          </a:xfrm>
          <a:prstGeom prst="rect">
            <a:avLst/>
          </a:prstGeom>
          <a:ln w="19050" cmpd="sng">
            <a:solidFill>
              <a:srgbClr val="FF0000"/>
            </a:solidFill>
          </a:ln>
        </p:spPr>
      </p:pic>
      <p:pic>
        <p:nvPicPr>
          <p:cNvPr id="20" name="Picture 19" descr="2012-05-23 17.46.33.jpg"/>
          <p:cNvPicPr>
            <a:picLocks noChangeAspect="1"/>
          </p:cNvPicPr>
          <p:nvPr/>
        </p:nvPicPr>
        <p:blipFill rotWithShape="1">
          <a:blip r:embed="rId9">
            <a:extLst>
              <a:ext uri="{28A0092B-C50C-407E-A947-70E740481C1C}">
                <a14:useLocalDpi xmlns:a14="http://schemas.microsoft.com/office/drawing/2010/main" val="0"/>
              </a:ext>
            </a:extLst>
          </a:blip>
          <a:srcRect l="23177" t="29456" r="25822" b="24455"/>
          <a:stretch/>
        </p:blipFill>
        <p:spPr>
          <a:xfrm rot="5400000">
            <a:off x="24099803" y="21527906"/>
            <a:ext cx="4308240" cy="3214768"/>
          </a:xfrm>
          <a:prstGeom prst="rect">
            <a:avLst/>
          </a:prstGeom>
          <a:ln w="19050" cmpd="sng">
            <a:solidFill>
              <a:srgbClr val="FF0000"/>
            </a:solidFill>
          </a:ln>
        </p:spPr>
      </p:pic>
      <p:pic>
        <p:nvPicPr>
          <p:cNvPr id="21" name="Picture 20" descr="2012-05-23 18.00.14.jpg"/>
          <p:cNvPicPr>
            <a:picLocks noChangeAspect="1"/>
          </p:cNvPicPr>
          <p:nvPr/>
        </p:nvPicPr>
        <p:blipFill rotWithShape="1">
          <a:blip r:embed="rId10">
            <a:extLst>
              <a:ext uri="{28A0092B-C50C-407E-A947-70E740481C1C}">
                <a14:useLocalDpi xmlns:a14="http://schemas.microsoft.com/office/drawing/2010/main" val="0"/>
              </a:ext>
            </a:extLst>
          </a:blip>
          <a:srcRect l="34430" t="23645" r="4951" b="9033"/>
          <a:stretch/>
        </p:blipFill>
        <p:spPr>
          <a:xfrm rot="5400000">
            <a:off x="28057744" y="21310861"/>
            <a:ext cx="4254586" cy="3543757"/>
          </a:xfrm>
          <a:prstGeom prst="rect">
            <a:avLst/>
          </a:prstGeom>
          <a:ln w="19050" cmpd="sng">
            <a:solidFill>
              <a:srgbClr val="FF0000"/>
            </a:solidFill>
          </a:ln>
        </p:spPr>
      </p:pic>
      <p:sp>
        <p:nvSpPr>
          <p:cNvPr id="32" name="TextBox 31"/>
          <p:cNvSpPr txBox="1"/>
          <p:nvPr/>
        </p:nvSpPr>
        <p:spPr>
          <a:xfrm>
            <a:off x="4764882" y="31954518"/>
            <a:ext cx="6048630" cy="1077218"/>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Fractura</a:t>
            </a:r>
            <a:r>
              <a:rPr lang="en-US" sz="3200" dirty="0" smtClean="0"/>
              <a:t> </a:t>
            </a:r>
            <a:r>
              <a:rPr lang="en-US" sz="3200" dirty="0" err="1" smtClean="0"/>
              <a:t>supracondílea</a:t>
            </a:r>
            <a:r>
              <a:rPr lang="en-US" sz="3200" dirty="0" smtClean="0"/>
              <a:t> </a:t>
            </a:r>
            <a:r>
              <a:rPr lang="en-US" sz="3200" dirty="0" err="1" smtClean="0"/>
              <a:t>Gartland</a:t>
            </a:r>
            <a:r>
              <a:rPr lang="en-US" sz="3200" dirty="0" smtClean="0"/>
              <a:t> III </a:t>
            </a:r>
          </a:p>
          <a:p>
            <a:pPr algn="ctr"/>
            <a:r>
              <a:rPr lang="en-US" sz="3200" dirty="0" smtClean="0"/>
              <a:t>Sin </a:t>
            </a:r>
            <a:r>
              <a:rPr lang="en-US" sz="3200" dirty="0" err="1" smtClean="0"/>
              <a:t>pulsos</a:t>
            </a:r>
            <a:endParaRPr lang="en-US" sz="3200" dirty="0"/>
          </a:p>
        </p:txBody>
      </p:sp>
      <p:cxnSp>
        <p:nvCxnSpPr>
          <p:cNvPr id="34" name="Straight Connector 33"/>
          <p:cNvCxnSpPr>
            <a:stCxn id="32" idx="2"/>
          </p:cNvCxnSpPr>
          <p:nvPr/>
        </p:nvCxnSpPr>
        <p:spPr>
          <a:xfrm>
            <a:off x="7789197" y="33031736"/>
            <a:ext cx="0" cy="54435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492586" y="33576088"/>
            <a:ext cx="8493333" cy="396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492586" y="33615776"/>
            <a:ext cx="0" cy="61737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1985919" y="33688800"/>
            <a:ext cx="0" cy="54435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836374" y="34238081"/>
            <a:ext cx="5467872" cy="584776"/>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Perfusión</a:t>
            </a:r>
            <a:r>
              <a:rPr lang="en-US" sz="3200" dirty="0" smtClean="0"/>
              <a:t> </a:t>
            </a:r>
            <a:r>
              <a:rPr lang="en-US" sz="3200" dirty="0" err="1" smtClean="0"/>
              <a:t>adecuada</a:t>
            </a:r>
            <a:r>
              <a:rPr lang="en-US" sz="3200" dirty="0" smtClean="0"/>
              <a:t>, </a:t>
            </a:r>
            <a:r>
              <a:rPr lang="en-US" sz="3200" dirty="0" err="1" smtClean="0"/>
              <a:t>mano</a:t>
            </a:r>
            <a:r>
              <a:rPr lang="en-US" sz="3200" dirty="0" smtClean="0"/>
              <a:t> </a:t>
            </a:r>
            <a:r>
              <a:rPr lang="en-US" sz="3200" dirty="0" err="1" smtClean="0"/>
              <a:t>rosa</a:t>
            </a:r>
            <a:endParaRPr lang="en-US" sz="3200" dirty="0"/>
          </a:p>
        </p:txBody>
      </p:sp>
      <p:sp>
        <p:nvSpPr>
          <p:cNvPr id="42" name="TextBox 41"/>
          <p:cNvSpPr txBox="1"/>
          <p:nvPr/>
        </p:nvSpPr>
        <p:spPr>
          <a:xfrm>
            <a:off x="9366479" y="34284248"/>
            <a:ext cx="4683240" cy="1077218"/>
          </a:xfrm>
          <a:prstGeom prst="rect">
            <a:avLst/>
          </a:prstGeom>
          <a:solidFill>
            <a:srgbClr val="8EB4E3">
              <a:alpha val="60000"/>
            </a:srgbClr>
          </a:solidFill>
          <a:ln>
            <a:solidFill>
              <a:srgbClr val="0000FF"/>
            </a:solidFill>
          </a:ln>
        </p:spPr>
        <p:txBody>
          <a:bodyPr wrap="square" rtlCol="0">
            <a:spAutoFit/>
          </a:bodyPr>
          <a:lstStyle/>
          <a:p>
            <a:pPr algn="ctr"/>
            <a:r>
              <a:rPr lang="en-US" sz="3200" dirty="0" err="1" smtClean="0"/>
              <a:t>Extremidad</a:t>
            </a:r>
            <a:r>
              <a:rPr lang="en-US" sz="3200" dirty="0" smtClean="0"/>
              <a:t> sin </a:t>
            </a:r>
            <a:r>
              <a:rPr lang="en-US" sz="3200" dirty="0" err="1" smtClean="0"/>
              <a:t>pulsos</a:t>
            </a:r>
            <a:r>
              <a:rPr lang="en-US" sz="3200" dirty="0" smtClean="0"/>
              <a:t>, </a:t>
            </a:r>
          </a:p>
          <a:p>
            <a:pPr algn="ctr"/>
            <a:r>
              <a:rPr lang="en-US" sz="3200" dirty="0" err="1" smtClean="0"/>
              <a:t>inadecuada</a:t>
            </a:r>
            <a:r>
              <a:rPr lang="en-US" sz="3200" dirty="0" smtClean="0"/>
              <a:t> </a:t>
            </a:r>
            <a:r>
              <a:rPr lang="en-US" sz="3200" dirty="0" err="1" smtClean="0"/>
              <a:t>perfusión</a:t>
            </a:r>
            <a:endParaRPr lang="en-US" sz="3200" dirty="0"/>
          </a:p>
        </p:txBody>
      </p:sp>
      <p:sp>
        <p:nvSpPr>
          <p:cNvPr id="43" name="TextBox 42"/>
          <p:cNvSpPr txBox="1"/>
          <p:nvPr/>
        </p:nvSpPr>
        <p:spPr>
          <a:xfrm>
            <a:off x="474919" y="35341058"/>
            <a:ext cx="6339984" cy="2554545"/>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Reducción</a:t>
            </a:r>
            <a:r>
              <a:rPr lang="en-US" sz="3200" dirty="0" smtClean="0"/>
              <a:t> de </a:t>
            </a:r>
            <a:r>
              <a:rPr lang="en-US" sz="3200" dirty="0" err="1" smtClean="0"/>
              <a:t>fractura</a:t>
            </a:r>
            <a:r>
              <a:rPr lang="en-US" sz="3200" dirty="0" smtClean="0"/>
              <a:t> y </a:t>
            </a:r>
            <a:r>
              <a:rPr lang="en-US" sz="3200" dirty="0" err="1" smtClean="0"/>
              <a:t>enclavamiento</a:t>
            </a:r>
            <a:r>
              <a:rPr lang="en-US" sz="3200" dirty="0" smtClean="0"/>
              <a:t> </a:t>
            </a:r>
            <a:r>
              <a:rPr lang="en-US" sz="3200" dirty="0" err="1" smtClean="0"/>
              <a:t>percutáneo</a:t>
            </a:r>
            <a:r>
              <a:rPr lang="en-US" sz="3200" dirty="0" smtClean="0"/>
              <a:t>.</a:t>
            </a:r>
          </a:p>
          <a:p>
            <a:pPr algn="ctr"/>
            <a:r>
              <a:rPr lang="en-US" sz="3200" dirty="0" err="1" smtClean="0"/>
              <a:t>Observar</a:t>
            </a:r>
            <a:r>
              <a:rPr lang="en-US" sz="3200" dirty="0" smtClean="0"/>
              <a:t> </a:t>
            </a:r>
            <a:r>
              <a:rPr lang="en-US" sz="3200" dirty="0" err="1" smtClean="0"/>
              <a:t>si</a:t>
            </a:r>
            <a:r>
              <a:rPr lang="en-US" sz="3200" dirty="0" smtClean="0"/>
              <a:t> el </a:t>
            </a:r>
            <a:r>
              <a:rPr lang="en-US" sz="3200" dirty="0" err="1" smtClean="0"/>
              <a:t>llenado</a:t>
            </a:r>
            <a:r>
              <a:rPr lang="en-US" sz="3200" dirty="0" smtClean="0"/>
              <a:t> </a:t>
            </a:r>
            <a:r>
              <a:rPr lang="en-US" sz="3200" dirty="0" err="1" smtClean="0"/>
              <a:t>capilar</a:t>
            </a:r>
            <a:r>
              <a:rPr lang="en-US" sz="3200" dirty="0" smtClean="0"/>
              <a:t>, la </a:t>
            </a:r>
            <a:r>
              <a:rPr lang="en-US" sz="3200" dirty="0" err="1" smtClean="0"/>
              <a:t>temperatura</a:t>
            </a:r>
            <a:r>
              <a:rPr lang="en-US" sz="3200" dirty="0" smtClean="0"/>
              <a:t> y el color </a:t>
            </a:r>
            <a:r>
              <a:rPr lang="en-US" sz="3200" dirty="0" err="1" smtClean="0"/>
              <a:t>indican</a:t>
            </a:r>
            <a:r>
              <a:rPr lang="en-US" sz="3200" dirty="0" smtClean="0"/>
              <a:t> </a:t>
            </a:r>
            <a:r>
              <a:rPr lang="en-US" sz="3200" dirty="0" err="1" smtClean="0"/>
              <a:t>una</a:t>
            </a:r>
            <a:r>
              <a:rPr lang="en-US" sz="3200" dirty="0" smtClean="0"/>
              <a:t> </a:t>
            </a:r>
            <a:r>
              <a:rPr lang="en-US" sz="3200" dirty="0" err="1" smtClean="0"/>
              <a:t>adecuada</a:t>
            </a:r>
            <a:r>
              <a:rPr lang="en-US" sz="3200" dirty="0" smtClean="0"/>
              <a:t> </a:t>
            </a:r>
            <a:r>
              <a:rPr lang="en-US" sz="3200" dirty="0" err="1" smtClean="0"/>
              <a:t>perfusión</a:t>
            </a:r>
            <a:r>
              <a:rPr lang="en-US" sz="3200" dirty="0" smtClean="0"/>
              <a:t>. </a:t>
            </a:r>
          </a:p>
        </p:txBody>
      </p:sp>
      <p:sp>
        <p:nvSpPr>
          <p:cNvPr id="44" name="TextBox 43"/>
          <p:cNvSpPr txBox="1"/>
          <p:nvPr/>
        </p:nvSpPr>
        <p:spPr>
          <a:xfrm>
            <a:off x="605838" y="38828360"/>
            <a:ext cx="6048630" cy="1569660"/>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Continuar</a:t>
            </a:r>
            <a:r>
              <a:rPr lang="en-US" sz="3200" dirty="0" smtClean="0"/>
              <a:t> con </a:t>
            </a:r>
            <a:r>
              <a:rPr lang="en-US" sz="3200" dirty="0" err="1" smtClean="0"/>
              <a:t>observación</a:t>
            </a:r>
            <a:r>
              <a:rPr lang="en-US" sz="3200" dirty="0" smtClean="0"/>
              <a:t> vascular y </a:t>
            </a:r>
            <a:r>
              <a:rPr lang="en-US" sz="3200" dirty="0" err="1" smtClean="0"/>
              <a:t>colocar</a:t>
            </a:r>
            <a:r>
              <a:rPr lang="en-US" sz="3200" dirty="0" smtClean="0"/>
              <a:t> </a:t>
            </a:r>
            <a:r>
              <a:rPr lang="en-US" sz="3200" dirty="0" err="1" smtClean="0"/>
              <a:t>extremidad</a:t>
            </a:r>
            <a:r>
              <a:rPr lang="en-US" sz="3200" dirty="0" smtClean="0"/>
              <a:t> en </a:t>
            </a:r>
            <a:r>
              <a:rPr lang="en-US" sz="3200" dirty="0" err="1" smtClean="0"/>
              <a:t>férula</a:t>
            </a:r>
            <a:r>
              <a:rPr lang="en-US" sz="3200" dirty="0" smtClean="0"/>
              <a:t> con 45ª </a:t>
            </a:r>
            <a:r>
              <a:rPr lang="en-US" sz="3200" dirty="0" err="1" smtClean="0"/>
              <a:t>flexión</a:t>
            </a:r>
            <a:r>
              <a:rPr lang="en-US" sz="3200" dirty="0" smtClean="0"/>
              <a:t>.</a:t>
            </a:r>
            <a:endParaRPr lang="en-US" sz="3200" dirty="0"/>
          </a:p>
        </p:txBody>
      </p:sp>
      <p:cxnSp>
        <p:nvCxnSpPr>
          <p:cNvPr id="46" name="Straight Connector 45"/>
          <p:cNvCxnSpPr>
            <a:stCxn id="41" idx="2"/>
          </p:cNvCxnSpPr>
          <p:nvPr/>
        </p:nvCxnSpPr>
        <p:spPr>
          <a:xfrm flipH="1">
            <a:off x="3494476" y="34822857"/>
            <a:ext cx="75834" cy="53860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469312" y="37895603"/>
            <a:ext cx="11637" cy="90204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9231096" y="35963677"/>
            <a:ext cx="4973507" cy="1077218"/>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Reducción</a:t>
            </a:r>
            <a:r>
              <a:rPr lang="en-US" sz="3200" dirty="0" smtClean="0"/>
              <a:t> de </a:t>
            </a:r>
            <a:r>
              <a:rPr lang="en-US" sz="3200" dirty="0" err="1" smtClean="0"/>
              <a:t>fractura</a:t>
            </a:r>
            <a:r>
              <a:rPr lang="en-US" sz="3200" dirty="0" smtClean="0"/>
              <a:t> y </a:t>
            </a:r>
            <a:r>
              <a:rPr lang="en-US" sz="3200" dirty="0" err="1" smtClean="0"/>
              <a:t>enclavamiento</a:t>
            </a:r>
            <a:r>
              <a:rPr lang="en-US" sz="3200" dirty="0" smtClean="0"/>
              <a:t> </a:t>
            </a:r>
            <a:r>
              <a:rPr lang="en-US" sz="3200" dirty="0" err="1" smtClean="0"/>
              <a:t>percutáneo</a:t>
            </a:r>
            <a:r>
              <a:rPr lang="en-US" sz="3200" dirty="0" smtClean="0"/>
              <a:t>    </a:t>
            </a:r>
            <a:endParaRPr lang="en-US" sz="3200" dirty="0"/>
          </a:p>
        </p:txBody>
      </p:sp>
      <p:cxnSp>
        <p:nvCxnSpPr>
          <p:cNvPr id="50" name="Straight Connector 49"/>
          <p:cNvCxnSpPr/>
          <p:nvPr/>
        </p:nvCxnSpPr>
        <p:spPr>
          <a:xfrm>
            <a:off x="11950343" y="35419325"/>
            <a:ext cx="0" cy="54435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551068" y="37895603"/>
            <a:ext cx="3898065" cy="1077218"/>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Extremidad</a:t>
            </a:r>
            <a:r>
              <a:rPr lang="en-US" sz="3200" dirty="0" smtClean="0"/>
              <a:t> </a:t>
            </a:r>
            <a:r>
              <a:rPr lang="en-US" sz="3200" dirty="0" err="1" smtClean="0"/>
              <a:t>rosa</a:t>
            </a:r>
            <a:r>
              <a:rPr lang="en-US" sz="3200" dirty="0" smtClean="0"/>
              <a:t>, </a:t>
            </a:r>
          </a:p>
          <a:p>
            <a:pPr algn="ctr"/>
            <a:r>
              <a:rPr lang="en-US" sz="3200" dirty="0" smtClean="0"/>
              <a:t>con </a:t>
            </a:r>
            <a:r>
              <a:rPr lang="en-US" sz="3200" dirty="0" err="1" smtClean="0"/>
              <a:t>pulsos</a:t>
            </a:r>
            <a:endParaRPr lang="en-US" sz="3200" dirty="0"/>
          </a:p>
        </p:txBody>
      </p:sp>
      <p:sp>
        <p:nvSpPr>
          <p:cNvPr id="54" name="TextBox 53"/>
          <p:cNvSpPr txBox="1"/>
          <p:nvPr/>
        </p:nvSpPr>
        <p:spPr>
          <a:xfrm>
            <a:off x="12502141" y="37994880"/>
            <a:ext cx="4098848" cy="584776"/>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Continúa</a:t>
            </a:r>
            <a:r>
              <a:rPr lang="en-US" sz="3200" dirty="0" smtClean="0"/>
              <a:t> avascular</a:t>
            </a:r>
            <a:endParaRPr lang="en-US" sz="3200" dirty="0"/>
          </a:p>
        </p:txBody>
      </p:sp>
      <p:sp>
        <p:nvSpPr>
          <p:cNvPr id="55" name="TextBox 54"/>
          <p:cNvSpPr txBox="1"/>
          <p:nvPr/>
        </p:nvSpPr>
        <p:spPr>
          <a:xfrm>
            <a:off x="11589204" y="39633695"/>
            <a:ext cx="6048630" cy="2062103"/>
          </a:xfrm>
          <a:prstGeom prst="rect">
            <a:avLst/>
          </a:prstGeom>
          <a:solidFill>
            <a:schemeClr val="tx2">
              <a:lumMod val="40000"/>
              <a:lumOff val="60000"/>
              <a:alpha val="60000"/>
            </a:schemeClr>
          </a:solidFill>
          <a:ln>
            <a:solidFill>
              <a:srgbClr val="0000FF"/>
            </a:solidFill>
          </a:ln>
        </p:spPr>
        <p:txBody>
          <a:bodyPr wrap="square" rtlCol="0">
            <a:spAutoFit/>
          </a:bodyPr>
          <a:lstStyle/>
          <a:p>
            <a:pPr algn="ctr"/>
            <a:r>
              <a:rPr lang="en-US" sz="3200" dirty="0" err="1" smtClean="0"/>
              <a:t>Explorar</a:t>
            </a:r>
            <a:r>
              <a:rPr lang="en-US" sz="3200" dirty="0" smtClean="0"/>
              <a:t> y </a:t>
            </a:r>
            <a:r>
              <a:rPr lang="en-US" sz="3200" dirty="0" err="1" smtClean="0"/>
              <a:t>reparar</a:t>
            </a:r>
            <a:r>
              <a:rPr lang="en-US" sz="3200" dirty="0" smtClean="0"/>
              <a:t> </a:t>
            </a:r>
            <a:r>
              <a:rPr lang="en-US" sz="3200" dirty="0" err="1" smtClean="0"/>
              <a:t>arteria</a:t>
            </a:r>
            <a:r>
              <a:rPr lang="en-US" sz="3200" dirty="0" smtClean="0"/>
              <a:t> </a:t>
            </a:r>
            <a:r>
              <a:rPr lang="en-US" sz="3200" dirty="0" err="1" smtClean="0"/>
              <a:t>por</a:t>
            </a:r>
            <a:r>
              <a:rPr lang="en-US" sz="3200" dirty="0" smtClean="0"/>
              <a:t> </a:t>
            </a:r>
            <a:r>
              <a:rPr lang="en-US" sz="3200" dirty="0" err="1" smtClean="0"/>
              <a:t>abordaje</a:t>
            </a:r>
            <a:r>
              <a:rPr lang="en-US" sz="3200" dirty="0" smtClean="0"/>
              <a:t> </a:t>
            </a:r>
            <a:r>
              <a:rPr lang="en-US" sz="3200" dirty="0" err="1" smtClean="0"/>
              <a:t>vía</a:t>
            </a:r>
            <a:r>
              <a:rPr lang="en-US" sz="3200" dirty="0" smtClean="0"/>
              <a:t> anterior. </a:t>
            </a:r>
            <a:r>
              <a:rPr lang="en-US" sz="3200" dirty="0" err="1" smtClean="0"/>
              <a:t>Monitorización</a:t>
            </a:r>
            <a:r>
              <a:rPr lang="en-US" sz="3200" dirty="0" smtClean="0"/>
              <a:t> </a:t>
            </a:r>
            <a:r>
              <a:rPr lang="en-US" sz="3200" dirty="0" err="1" smtClean="0"/>
              <a:t>por</a:t>
            </a:r>
            <a:r>
              <a:rPr lang="en-US" sz="3200" dirty="0" smtClean="0"/>
              <a:t>        </a:t>
            </a:r>
          </a:p>
          <a:p>
            <a:pPr algn="ctr"/>
            <a:r>
              <a:rPr lang="en-US" sz="3200" dirty="0" smtClean="0"/>
              <a:t> Sd. </a:t>
            </a:r>
            <a:r>
              <a:rPr lang="en-US" sz="3200" dirty="0" err="1" smtClean="0"/>
              <a:t>Compartamental</a:t>
            </a:r>
            <a:r>
              <a:rPr lang="en-US" sz="3200" dirty="0" smtClean="0"/>
              <a:t>.</a:t>
            </a:r>
            <a:endParaRPr lang="en-US" sz="3200" dirty="0"/>
          </a:p>
        </p:txBody>
      </p:sp>
      <p:cxnSp>
        <p:nvCxnSpPr>
          <p:cNvPr id="57" name="Straight Connector 56"/>
          <p:cNvCxnSpPr/>
          <p:nvPr/>
        </p:nvCxnSpPr>
        <p:spPr>
          <a:xfrm>
            <a:off x="8699046" y="37448034"/>
            <a:ext cx="6472056" cy="3097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1945744" y="37040895"/>
            <a:ext cx="4599" cy="40713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15171102" y="37479009"/>
            <a:ext cx="0" cy="46539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8668069" y="37450528"/>
            <a:ext cx="30977" cy="44507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9366479" y="38972821"/>
            <a:ext cx="0" cy="95316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6654468" y="39925987"/>
            <a:ext cx="271201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54" idx="2"/>
          </p:cNvCxnSpPr>
          <p:nvPr/>
        </p:nvCxnSpPr>
        <p:spPr>
          <a:xfrm>
            <a:off x="14551565" y="38579656"/>
            <a:ext cx="0" cy="105403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8" name="Picture 7" descr="IMG_9673.jpg"/>
          <p:cNvPicPr>
            <a:picLocks noChangeAspect="1"/>
          </p:cNvPicPr>
          <p:nvPr/>
        </p:nvPicPr>
        <p:blipFill rotWithShape="1">
          <a:blip r:embed="rId11">
            <a:extLst>
              <a:ext uri="{28A0092B-C50C-407E-A947-70E740481C1C}">
                <a14:useLocalDpi xmlns:a14="http://schemas.microsoft.com/office/drawing/2010/main" val="0"/>
              </a:ext>
            </a:extLst>
          </a:blip>
          <a:srcRect l="22970" t="19370" r="25799" b="25027"/>
          <a:stretch/>
        </p:blipFill>
        <p:spPr>
          <a:xfrm>
            <a:off x="17866423" y="20955446"/>
            <a:ext cx="2836076" cy="4223027"/>
          </a:xfrm>
          <a:prstGeom prst="rect">
            <a:avLst/>
          </a:prstGeom>
          <a:solidFill>
            <a:srgbClr val="C0504D"/>
          </a:solidFill>
          <a:ln w="19050" cmpd="sng">
            <a:solidFill>
              <a:srgbClr val="FF0000"/>
            </a:solidFill>
          </a:ln>
        </p:spPr>
      </p:pic>
    </p:spTree>
    <p:extLst>
      <p:ext uri="{BB962C8B-B14F-4D97-AF65-F5344CB8AC3E}">
        <p14:creationId xmlns:p14="http://schemas.microsoft.com/office/powerpoint/2010/main" val="26323566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1743</TotalTime>
  <Words>534</Words>
  <Application>Microsoft Macintosh PowerPoint</Application>
  <PresentationFormat>Custom</PresentationFormat>
  <Paragraphs>30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GABS</dc:creator>
  <cp:lastModifiedBy>GABS</cp:lastModifiedBy>
  <cp:revision>26</cp:revision>
  <dcterms:created xsi:type="dcterms:W3CDTF">2013-11-01T00:24:02Z</dcterms:created>
  <dcterms:modified xsi:type="dcterms:W3CDTF">2013-11-11T20:28:46Z</dcterms:modified>
</cp:coreProperties>
</file>