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6" r:id="rId6"/>
    <p:sldId id="267" r:id="rId7"/>
    <p:sldId id="279" r:id="rId8"/>
    <p:sldId id="265" r:id="rId9"/>
    <p:sldId id="258" r:id="rId10"/>
    <p:sldId id="280" r:id="rId11"/>
    <p:sldId id="262" r:id="rId12"/>
    <p:sldId id="263" r:id="rId13"/>
    <p:sldId id="264" r:id="rId14"/>
    <p:sldId id="268" r:id="rId15"/>
    <p:sldId id="269" r:id="rId16"/>
    <p:sldId id="276" r:id="rId17"/>
    <p:sldId id="277" r:id="rId18"/>
    <p:sldId id="278" r:id="rId19"/>
    <p:sldId id="282" r:id="rId20"/>
    <p:sldId id="281" r:id="rId21"/>
    <p:sldId id="273" r:id="rId22"/>
    <p:sldId id="274" r:id="rId23"/>
    <p:sldId id="275" r:id="rId24"/>
    <p:sldId id="270" r:id="rId25"/>
    <p:sldId id="271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4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9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9727" y="1794935"/>
            <a:ext cx="5723468" cy="1828090"/>
          </a:xfrm>
        </p:spPr>
        <p:txBody>
          <a:bodyPr/>
          <a:lstStyle/>
          <a:p>
            <a:r>
              <a:rPr lang="en-US" dirty="0" err="1" smtClean="0">
                <a:latin typeface="Chalkduster"/>
                <a:cs typeface="Chalkduster"/>
              </a:rPr>
              <a:t>Escuela</a:t>
            </a:r>
            <a:r>
              <a:rPr lang="en-US" dirty="0" smtClean="0">
                <a:latin typeface="Chalkduster"/>
                <a:cs typeface="Chalkduster"/>
              </a:rPr>
              <a:t> de Padres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1800" dirty="0" err="1" smtClean="0"/>
              <a:t>Dra</a:t>
            </a:r>
            <a:r>
              <a:rPr lang="en-US" sz="1800" dirty="0" smtClean="0"/>
              <a:t>. LUZ GABRIELA VILLARREAL RIVERA</a:t>
            </a:r>
          </a:p>
          <a:p>
            <a:pPr algn="r"/>
            <a:r>
              <a:rPr lang="en-US" sz="1800" dirty="0" err="1" smtClean="0"/>
              <a:t>Ortopedia</a:t>
            </a:r>
            <a:r>
              <a:rPr lang="en-US" sz="1800" dirty="0" smtClean="0"/>
              <a:t> </a:t>
            </a:r>
            <a:r>
              <a:rPr lang="en-US" sz="1800" dirty="0" err="1" smtClean="0"/>
              <a:t>Pediátrica</a:t>
            </a:r>
            <a:endParaRPr lang="en-US" sz="1800" dirty="0"/>
          </a:p>
        </p:txBody>
      </p:sp>
      <p:pic>
        <p:nvPicPr>
          <p:cNvPr id="4" name="Picture 3" descr="padres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3000023"/>
            <a:ext cx="2260599" cy="2260599"/>
          </a:xfrm>
          <a:prstGeom prst="rect">
            <a:avLst/>
          </a:prstGeom>
          <a:ln w="28575" cmpd="sng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56000" y="4798957"/>
            <a:ext cx="3759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pple Chancery"/>
                <a:cs typeface="Apple Chancery"/>
              </a:rPr>
              <a:t>Parálisis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pple Chancery"/>
                <a:cs typeface="Apple Chancery"/>
              </a:rPr>
              <a:t> Cerebral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pple Chancery"/>
                <a:cs typeface="Apple Chancery"/>
              </a:rPr>
              <a:t>Infantil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11424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e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634" y="1452090"/>
            <a:ext cx="3822700" cy="380571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3" name="&quot;No&quot; Symbol 2"/>
          <p:cNvSpPr/>
          <p:nvPr/>
        </p:nvSpPr>
        <p:spPr>
          <a:xfrm>
            <a:off x="1219200" y="-304800"/>
            <a:ext cx="7162799" cy="6959600"/>
          </a:xfrm>
          <a:prstGeom prst="noSmoking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587" y="5369647"/>
            <a:ext cx="4987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EL TRATAMIENTO NO ES UNA RECETA DE COCINA, </a:t>
            </a:r>
          </a:p>
          <a:p>
            <a:pPr algn="ctr"/>
            <a:r>
              <a:rPr lang="en-US" b="1" dirty="0" smtClean="0"/>
              <a:t>CADA TRATAMIENTO ES INDIVIDUALIZADO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844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Intervenciones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…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Pediatra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err="1"/>
              <a:t>O</a:t>
            </a:r>
            <a:r>
              <a:rPr lang="en-US" dirty="0" err="1" smtClean="0"/>
              <a:t>rtopedista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Neurólogo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err="1" smtClean="0"/>
              <a:t>Oftalmólogo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err="1" smtClean="0"/>
              <a:t>Dentista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err="1" smtClean="0"/>
              <a:t>Equipo</a:t>
            </a:r>
            <a:r>
              <a:rPr lang="en-US" dirty="0" smtClean="0"/>
              <a:t> de </a:t>
            </a:r>
            <a:r>
              <a:rPr lang="en-US" dirty="0" err="1" smtClean="0"/>
              <a:t>rehabilitación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err="1" smtClean="0"/>
              <a:t>Psicólogo</a:t>
            </a:r>
            <a:endParaRPr lang="en-US" dirty="0"/>
          </a:p>
        </p:txBody>
      </p:sp>
      <p:pic>
        <p:nvPicPr>
          <p:cNvPr id="4" name="Picture 3" descr="docto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61" y="2683934"/>
            <a:ext cx="2310384" cy="2743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607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Áreas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 a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estimular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…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 smtClean="0">
                <a:latin typeface="Chalkduster"/>
                <a:cs typeface="Chalkduster"/>
              </a:rPr>
              <a:t>Socialización</a:t>
            </a:r>
            <a:endParaRPr lang="en-US" dirty="0" smtClean="0">
              <a:latin typeface="Chalkduster"/>
              <a:cs typeface="Chalkduster"/>
            </a:endParaRPr>
          </a:p>
          <a:p>
            <a:pPr lvl="1"/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>
                <a:latin typeface="Bangla MN"/>
                <a:cs typeface="Bangla MN"/>
              </a:rPr>
              <a:t>P</a:t>
            </a:r>
            <a:r>
              <a:rPr lang="en-US" dirty="0" err="1" smtClean="0">
                <a:latin typeface="Bangla MN"/>
                <a:cs typeface="Bangla MN"/>
              </a:rPr>
              <a:t>roceso</a:t>
            </a:r>
            <a:r>
              <a:rPr lang="en-US" dirty="0" smtClean="0">
                <a:latin typeface="Bangla MN"/>
                <a:cs typeface="Bangla MN"/>
              </a:rPr>
              <a:t> sociocultural en el </a:t>
            </a:r>
            <a:r>
              <a:rPr lang="en-US" dirty="0" err="1" smtClean="0">
                <a:latin typeface="Bangla MN"/>
                <a:cs typeface="Bangla MN"/>
              </a:rPr>
              <a:t>que</a:t>
            </a:r>
            <a:r>
              <a:rPr lang="en-US" dirty="0" smtClean="0">
                <a:latin typeface="Bangla MN"/>
                <a:cs typeface="Bangla MN"/>
              </a:rPr>
              <a:t> la persona </a:t>
            </a:r>
            <a:r>
              <a:rPr lang="en-US" dirty="0" err="1" smtClean="0">
                <a:latin typeface="Bangla MN"/>
                <a:cs typeface="Bangla MN"/>
              </a:rPr>
              <a:t>aprende</a:t>
            </a:r>
            <a:r>
              <a:rPr lang="en-US" dirty="0" smtClean="0">
                <a:latin typeface="Bangla MN"/>
                <a:cs typeface="Bangla MN"/>
              </a:rPr>
              <a:t> los </a:t>
            </a:r>
            <a:r>
              <a:rPr lang="en-US" dirty="0" err="1" smtClean="0">
                <a:latin typeface="Bangla MN"/>
                <a:cs typeface="Bangla MN"/>
              </a:rPr>
              <a:t>diferentes</a:t>
            </a:r>
            <a:r>
              <a:rPr lang="en-US" dirty="0" smtClean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papeles</a:t>
            </a:r>
            <a:r>
              <a:rPr lang="en-US" dirty="0" smtClean="0">
                <a:latin typeface="Bangla MN"/>
                <a:cs typeface="Bangla MN"/>
              </a:rPr>
              <a:t>, </a:t>
            </a:r>
            <a:r>
              <a:rPr lang="en-US" dirty="0" err="1" smtClean="0">
                <a:latin typeface="Bangla MN"/>
                <a:cs typeface="Bangla MN"/>
              </a:rPr>
              <a:t>hábitos</a:t>
            </a:r>
            <a:r>
              <a:rPr lang="en-US" dirty="0" smtClean="0">
                <a:latin typeface="Bangla MN"/>
                <a:cs typeface="Bangla MN"/>
              </a:rPr>
              <a:t> y </a:t>
            </a:r>
            <a:r>
              <a:rPr lang="en-US" dirty="0" err="1" smtClean="0">
                <a:latin typeface="Bangla MN"/>
                <a:cs typeface="Bangla MN"/>
              </a:rPr>
              <a:t>comportamientos</a:t>
            </a:r>
            <a:r>
              <a:rPr lang="en-US" dirty="0" smtClean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necesarios</a:t>
            </a:r>
            <a:r>
              <a:rPr lang="en-US" dirty="0" smtClean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para</a:t>
            </a:r>
            <a:r>
              <a:rPr lang="en-US" dirty="0" smtClean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hacer</a:t>
            </a:r>
            <a:r>
              <a:rPr lang="en-US" dirty="0" smtClean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fente</a:t>
            </a:r>
            <a:r>
              <a:rPr lang="en-US" dirty="0" smtClean="0">
                <a:latin typeface="Bangla MN"/>
                <a:cs typeface="Bangla MN"/>
              </a:rPr>
              <a:t> a </a:t>
            </a:r>
            <a:r>
              <a:rPr lang="en-US" dirty="0" err="1" smtClean="0">
                <a:latin typeface="Bangla MN"/>
                <a:cs typeface="Bangla MN"/>
              </a:rPr>
              <a:t>las</a:t>
            </a:r>
            <a:r>
              <a:rPr lang="en-US" dirty="0" smtClean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responsabilidades</a:t>
            </a:r>
            <a:r>
              <a:rPr lang="en-US" dirty="0" smtClean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cotidianas</a:t>
            </a:r>
            <a:endParaRPr lang="en-US" dirty="0" smtClean="0">
              <a:latin typeface="Chalkduster"/>
              <a:cs typeface="Chalkduster"/>
            </a:endParaRPr>
          </a:p>
        </p:txBody>
      </p:sp>
      <p:pic>
        <p:nvPicPr>
          <p:cNvPr id="4" name="Picture 3" descr="soci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067" y="4114800"/>
            <a:ext cx="2576416" cy="1964893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9588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>
                <a:latin typeface="Chalkduster"/>
                <a:cs typeface="Chalkduster"/>
              </a:rPr>
              <a:t>Psicomotricidad</a:t>
            </a:r>
            <a:endParaRPr lang="en-US" dirty="0">
              <a:latin typeface="Chalkduster"/>
              <a:cs typeface="Chalkduster"/>
            </a:endParaRPr>
          </a:p>
          <a:p>
            <a:pPr lvl="1"/>
            <a:r>
              <a:rPr lang="en-US" dirty="0"/>
              <a:t> 	</a:t>
            </a:r>
            <a:r>
              <a:rPr lang="en-US" dirty="0" err="1"/>
              <a:t>Adquisición</a:t>
            </a:r>
            <a:r>
              <a:rPr lang="en-US" dirty="0"/>
              <a:t> de </a:t>
            </a:r>
            <a:r>
              <a:rPr lang="en-US" dirty="0" err="1"/>
              <a:t>habilidades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permitir</a:t>
            </a:r>
            <a:r>
              <a:rPr lang="en-US" dirty="0"/>
              <a:t> un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smtClean="0"/>
              <a:t>integral</a:t>
            </a:r>
          </a:p>
          <a:p>
            <a:pPr lvl="3"/>
            <a:r>
              <a:rPr lang="en-US" dirty="0"/>
              <a:t> </a:t>
            </a:r>
            <a:r>
              <a:rPr lang="en-US" dirty="0" err="1" smtClean="0"/>
              <a:t>Motora</a:t>
            </a:r>
            <a:r>
              <a:rPr lang="en-US" dirty="0" smtClean="0"/>
              <a:t> </a:t>
            </a:r>
            <a:r>
              <a:rPr lang="en-US" dirty="0" err="1" smtClean="0"/>
              <a:t>gruesa</a:t>
            </a:r>
            <a:endParaRPr lang="en-US" dirty="0" smtClean="0"/>
          </a:p>
          <a:p>
            <a:pPr lvl="3"/>
            <a:r>
              <a:rPr lang="en-US" dirty="0" err="1" smtClean="0"/>
              <a:t>Motora</a:t>
            </a:r>
            <a:r>
              <a:rPr lang="en-US" dirty="0" smtClean="0"/>
              <a:t> </a:t>
            </a:r>
            <a:r>
              <a:rPr lang="en-US" dirty="0" err="1" smtClean="0"/>
              <a:t>fina</a:t>
            </a:r>
            <a:endParaRPr lang="en-US" dirty="0" smtClean="0"/>
          </a:p>
          <a:p>
            <a:pPr lvl="3"/>
            <a:r>
              <a:rPr lang="en-US" dirty="0"/>
              <a:t> </a:t>
            </a:r>
            <a:r>
              <a:rPr lang="en-US" dirty="0" err="1"/>
              <a:t>L</a:t>
            </a:r>
            <a:r>
              <a:rPr lang="en-US" dirty="0" err="1" smtClean="0"/>
              <a:t>enguaje</a:t>
            </a:r>
            <a:endParaRPr lang="en-US" dirty="0" smtClean="0"/>
          </a:p>
          <a:p>
            <a:pPr lvl="3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psicomotri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370" y="3343934"/>
            <a:ext cx="3289300" cy="2463800"/>
          </a:xfrm>
          <a:prstGeom prst="rect">
            <a:avLst/>
          </a:prstGeom>
          <a:ln w="19050" cmpd="sng">
            <a:solidFill>
              <a:srgbClr val="465E9C"/>
            </a:solidFill>
          </a:ln>
        </p:spPr>
      </p:pic>
    </p:spTree>
    <p:extLst>
      <p:ext uri="{BB962C8B-B14F-4D97-AF65-F5344CB8AC3E}">
        <p14:creationId xmlns:p14="http://schemas.microsoft.com/office/powerpoint/2010/main" val="351083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 rot="-60000">
            <a:off x="1113547" y="2020002"/>
            <a:ext cx="3064827" cy="2026834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TERAPIA FÍSICA PIEDRA ANGULAR</a:t>
            </a:r>
            <a:endParaRPr lang="en-US" dirty="0"/>
          </a:p>
        </p:txBody>
      </p:sp>
      <p:pic>
        <p:nvPicPr>
          <p:cNvPr id="13" name="Content Placeholder 12" descr="terapi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16" b="-52216"/>
          <a:stretch>
            <a:fillRect/>
          </a:stretch>
        </p:blipFill>
        <p:spPr>
          <a:xfrm rot="691885">
            <a:off x="4157704" y="-440277"/>
            <a:ext cx="4516919" cy="6916605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541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dirty="0" err="1" smtClean="0">
                <a:latin typeface="Chalkduster"/>
                <a:cs typeface="Chalkduster"/>
              </a:rPr>
              <a:t>Piedra</a:t>
            </a:r>
            <a:r>
              <a:rPr lang="en-US" dirty="0" smtClean="0">
                <a:latin typeface="Chalkduster"/>
                <a:cs typeface="Chalkduster"/>
              </a:rPr>
              <a:t> angular del </a:t>
            </a:r>
            <a:r>
              <a:rPr lang="en-US" dirty="0" err="1" smtClean="0">
                <a:latin typeface="Chalkduster"/>
                <a:cs typeface="Chalkduster"/>
              </a:rPr>
              <a:t>tratamiento</a:t>
            </a:r>
            <a:r>
              <a:rPr lang="en-US" dirty="0" smtClean="0">
                <a:latin typeface="Chalkduster"/>
                <a:cs typeface="Chalkduster"/>
              </a:rPr>
              <a:t> </a:t>
            </a:r>
          </a:p>
          <a:p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Constancia</a:t>
            </a:r>
            <a:r>
              <a:rPr lang="en-US" dirty="0" smtClean="0">
                <a:latin typeface="Chalkduster"/>
                <a:cs typeface="Chalkduster"/>
              </a:rPr>
              <a:t> y </a:t>
            </a:r>
            <a:r>
              <a:rPr lang="en-US" dirty="0" err="1" smtClean="0">
                <a:latin typeface="Chalkduster"/>
                <a:cs typeface="Chalkduster"/>
              </a:rPr>
              <a:t>disciplina</a:t>
            </a:r>
            <a:endParaRPr lang="en-US" dirty="0" smtClean="0">
              <a:latin typeface="Chalkduster"/>
              <a:cs typeface="Chalkduster"/>
            </a:endParaRPr>
          </a:p>
          <a:p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Resultados</a:t>
            </a:r>
            <a:r>
              <a:rPr lang="en-US" dirty="0" smtClean="0">
                <a:latin typeface="Chalkduster"/>
                <a:cs typeface="Chalkduster"/>
              </a:rPr>
              <a:t> a largo </a:t>
            </a:r>
            <a:r>
              <a:rPr lang="en-US" dirty="0" err="1" smtClean="0">
                <a:latin typeface="Chalkduster"/>
                <a:cs typeface="Chalkduster"/>
              </a:rPr>
              <a:t>plazo</a:t>
            </a:r>
            <a:endParaRPr lang="en-US" dirty="0" smtClean="0">
              <a:latin typeface="Chalkduster"/>
              <a:cs typeface="Chalkduster"/>
            </a:endParaRPr>
          </a:p>
          <a:p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Previene</a:t>
            </a:r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smtClean="0">
                <a:latin typeface="Chalkduster"/>
                <a:cs typeface="Chalkduster"/>
              </a:rPr>
              <a:t>el </a:t>
            </a:r>
            <a:r>
              <a:rPr lang="en-US" dirty="0" err="1" smtClean="0">
                <a:latin typeface="Chalkduster"/>
                <a:cs typeface="Chalkduster"/>
              </a:rPr>
              <a:t>tratamiento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quirúrgico</a:t>
            </a:r>
            <a:endParaRPr lang="en-US" dirty="0" smtClean="0">
              <a:latin typeface="Chalkduster"/>
              <a:cs typeface="Chalkduster"/>
            </a:endParaRPr>
          </a:p>
          <a:p>
            <a:r>
              <a:rPr lang="en-US" dirty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Mantiene</a:t>
            </a:r>
            <a:r>
              <a:rPr lang="en-US" dirty="0" smtClean="0">
                <a:latin typeface="Chalkduster"/>
                <a:cs typeface="Chalkduster"/>
              </a:rPr>
              <a:t> en </a:t>
            </a:r>
            <a:r>
              <a:rPr lang="en-US" dirty="0" err="1" smtClean="0">
                <a:latin typeface="Chalkduster"/>
                <a:cs typeface="Chalkduster"/>
              </a:rPr>
              <a:t>buena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n-US" dirty="0" err="1" smtClean="0">
                <a:latin typeface="Chalkduster"/>
                <a:cs typeface="Chalkduster"/>
              </a:rPr>
              <a:t>estado</a:t>
            </a:r>
            <a:r>
              <a:rPr lang="en-US" dirty="0" smtClean="0">
                <a:latin typeface="Chalkduster"/>
                <a:cs typeface="Chalkduster"/>
              </a:rPr>
              <a:t> al </a:t>
            </a:r>
            <a:r>
              <a:rPr lang="en-US" dirty="0" err="1" smtClean="0">
                <a:latin typeface="Chalkduster"/>
                <a:cs typeface="Chalkduster"/>
              </a:rPr>
              <a:t>paciente</a:t>
            </a:r>
            <a:endParaRPr lang="en-US" dirty="0" smtClean="0">
              <a:latin typeface="Chalkduster"/>
              <a:cs typeface="Chalkduster"/>
            </a:endParaRPr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769428"/>
            <a:ext cx="3149600" cy="1349829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5070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ortopedist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86" b="-4686"/>
          <a:stretch>
            <a:fillRect/>
          </a:stretch>
        </p:blipFill>
        <p:spPr>
          <a:ln w="38100" cmpd="sng">
            <a:solidFill>
              <a:srgbClr val="FF0000"/>
            </a:solidFill>
          </a:ln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Chalkduster"/>
                <a:cs typeface="Chalkduster"/>
              </a:rPr>
              <a:t>ROL DEL ORTOPEDISTA</a:t>
            </a:r>
            <a:endParaRPr lang="en-US" sz="18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843550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 la </a:t>
            </a:r>
            <a:r>
              <a:rPr lang="en-US" dirty="0" err="1" smtClean="0"/>
              <a:t>visita</a:t>
            </a:r>
            <a:r>
              <a:rPr lang="en-US" dirty="0" smtClean="0"/>
              <a:t> al </a:t>
            </a:r>
            <a:r>
              <a:rPr lang="en-US" dirty="0" err="1" smtClean="0"/>
              <a:t>ortopedista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detectar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a </a:t>
            </a:r>
            <a:r>
              <a:rPr lang="en-US" dirty="0" err="1" smtClean="0"/>
              <a:t>tiempo</a:t>
            </a:r>
            <a:r>
              <a:rPr lang="en-US" dirty="0" smtClean="0"/>
              <a:t> y </a:t>
            </a:r>
            <a:r>
              <a:rPr lang="en-US" dirty="0" err="1" smtClean="0"/>
              <a:t>evitar</a:t>
            </a:r>
            <a:r>
              <a:rPr lang="en-US" dirty="0" smtClean="0"/>
              <a:t> </a:t>
            </a:r>
            <a:r>
              <a:rPr lang="en-US" dirty="0" err="1" smtClean="0"/>
              <a:t>tratamiento</a:t>
            </a:r>
            <a:r>
              <a:rPr lang="en-US" dirty="0" smtClean="0"/>
              <a:t> </a:t>
            </a:r>
            <a:r>
              <a:rPr lang="en-US" dirty="0" err="1" smtClean="0"/>
              <a:t>quirúrgico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err="1" smtClean="0"/>
              <a:t>Considero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intervención</a:t>
            </a:r>
            <a:r>
              <a:rPr lang="en-US" dirty="0" smtClean="0"/>
              <a:t> del </a:t>
            </a:r>
            <a:r>
              <a:rPr lang="en-US" dirty="0" err="1" smtClean="0"/>
              <a:t>ortopedista</a:t>
            </a:r>
            <a:r>
              <a:rPr lang="en-US" dirty="0" smtClean="0"/>
              <a:t> en </a:t>
            </a:r>
            <a:r>
              <a:rPr lang="en-US" dirty="0" err="1" smtClean="0"/>
              <a:t>muchas</a:t>
            </a:r>
            <a:r>
              <a:rPr lang="en-US" dirty="0" smtClean="0"/>
              <a:t> </a:t>
            </a:r>
            <a:r>
              <a:rPr lang="en-US" dirty="0" err="1" smtClean="0"/>
              <a:t>ocasiones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fracaso</a:t>
            </a:r>
            <a:r>
              <a:rPr lang="en-US" dirty="0" smtClean="0"/>
              <a:t> al </a:t>
            </a:r>
            <a:r>
              <a:rPr lang="en-US" dirty="0" err="1" smtClean="0"/>
              <a:t>tratamiento</a:t>
            </a:r>
            <a:r>
              <a:rPr lang="en-US" dirty="0" smtClean="0"/>
              <a:t> </a:t>
            </a:r>
            <a:r>
              <a:rPr lang="en-US" dirty="0" err="1" smtClean="0"/>
              <a:t>conservador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err="1" smtClean="0"/>
              <a:t>Seguimiento</a:t>
            </a:r>
            <a:r>
              <a:rPr lang="en-US" dirty="0" smtClean="0"/>
              <a:t> </a:t>
            </a:r>
            <a:r>
              <a:rPr lang="en-US" dirty="0" err="1" smtClean="0"/>
              <a:t>clínico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6 </a:t>
            </a:r>
            <a:r>
              <a:rPr lang="en-US" dirty="0" err="1" smtClean="0"/>
              <a:t>meses</a:t>
            </a:r>
            <a:r>
              <a:rPr lang="en-US" dirty="0" smtClean="0"/>
              <a:t> y con </a:t>
            </a:r>
            <a:r>
              <a:rPr lang="en-US" dirty="0" err="1" smtClean="0"/>
              <a:t>radiografías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6 – 12 </a:t>
            </a:r>
            <a:r>
              <a:rPr lang="en-US" dirty="0" err="1" smtClean="0"/>
              <a:t>meses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3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dera luxada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t="1012" r="-252" b="1538"/>
          <a:stretch/>
        </p:blipFill>
        <p:spPr>
          <a:xfrm>
            <a:off x="2589820" y="817581"/>
            <a:ext cx="4126053" cy="5295352"/>
          </a:xfr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042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TRATAMEINTO QUIRÚRGICO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Alargamiento</a:t>
            </a:r>
            <a:r>
              <a:rPr lang="en-US" dirty="0" smtClean="0"/>
              <a:t> y </a:t>
            </a:r>
            <a:r>
              <a:rPr lang="en-US" dirty="0" err="1" smtClean="0"/>
              <a:t>liberación</a:t>
            </a:r>
            <a:r>
              <a:rPr lang="en-US" dirty="0" smtClean="0"/>
              <a:t> </a:t>
            </a:r>
            <a:r>
              <a:rPr lang="en-US" dirty="0" err="1" smtClean="0"/>
              <a:t>tendinosa</a:t>
            </a:r>
            <a:r>
              <a:rPr lang="en-US" dirty="0" smtClean="0"/>
              <a:t> hasta </a:t>
            </a:r>
            <a:r>
              <a:rPr lang="en-US" dirty="0" err="1" smtClean="0"/>
              <a:t>osteotomia</a:t>
            </a:r>
            <a:r>
              <a:rPr lang="en-US" dirty="0" smtClean="0"/>
              <a:t> </a:t>
            </a:r>
            <a:r>
              <a:rPr lang="en-US" dirty="0" err="1" smtClean="0"/>
              <a:t>óseas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b="1" dirty="0" err="1" smtClean="0"/>
              <a:t>Hablar</a:t>
            </a:r>
            <a:r>
              <a:rPr lang="en-US" b="1" dirty="0" smtClean="0"/>
              <a:t> con la </a:t>
            </a:r>
            <a:r>
              <a:rPr lang="en-US" b="1" dirty="0" err="1" smtClean="0"/>
              <a:t>verdad</a:t>
            </a:r>
            <a:r>
              <a:rPr lang="en-US" b="1" dirty="0" smtClean="0"/>
              <a:t> a los padres.</a:t>
            </a:r>
          </a:p>
          <a:p>
            <a:r>
              <a:rPr lang="en-US" dirty="0" smtClean="0"/>
              <a:t> La </a:t>
            </a:r>
            <a:r>
              <a:rPr lang="en-US" dirty="0" err="1" smtClean="0"/>
              <a:t>cirugía</a:t>
            </a:r>
            <a:r>
              <a:rPr lang="en-US" dirty="0" smtClean="0"/>
              <a:t> no cambia el </a:t>
            </a:r>
            <a:r>
              <a:rPr lang="en-US" dirty="0" err="1" smtClean="0"/>
              <a:t>estatus</a:t>
            </a:r>
            <a:r>
              <a:rPr lang="en-US" dirty="0" smtClean="0"/>
              <a:t> del </a:t>
            </a:r>
            <a:r>
              <a:rPr lang="en-US" dirty="0" err="1" smtClean="0"/>
              <a:t>cerebro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err="1" smtClean="0"/>
              <a:t>Mejora</a:t>
            </a:r>
            <a:r>
              <a:rPr lang="en-US" dirty="0" smtClean="0"/>
              <a:t> la </a:t>
            </a:r>
            <a:r>
              <a:rPr lang="en-US" dirty="0" err="1" smtClean="0"/>
              <a:t>postura</a:t>
            </a:r>
            <a:r>
              <a:rPr lang="en-US" dirty="0" smtClean="0"/>
              <a:t> y </a:t>
            </a:r>
            <a:r>
              <a:rPr lang="en-US" dirty="0" err="1" smtClean="0"/>
              <a:t>rangos</a:t>
            </a:r>
            <a:r>
              <a:rPr lang="en-US" dirty="0" smtClean="0"/>
              <a:t> de </a:t>
            </a:r>
            <a:r>
              <a:rPr lang="en-US" dirty="0" err="1" smtClean="0"/>
              <a:t>movilidad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extremidades</a:t>
            </a:r>
            <a:endParaRPr lang="en-US" dirty="0" smtClean="0"/>
          </a:p>
          <a:p>
            <a:r>
              <a:rPr lang="en-US" dirty="0"/>
              <a:t> N</a:t>
            </a:r>
            <a:r>
              <a:rPr lang="en-US" dirty="0" smtClean="0"/>
              <a:t>o </a:t>
            </a:r>
            <a:r>
              <a:rPr lang="en-US" dirty="0" err="1" smtClean="0"/>
              <a:t>disminuye</a:t>
            </a:r>
            <a:r>
              <a:rPr lang="en-US" dirty="0" smtClean="0"/>
              <a:t> la </a:t>
            </a:r>
            <a:r>
              <a:rPr lang="en-US" dirty="0" err="1" smtClean="0"/>
              <a:t>espasticidad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mejora</a:t>
            </a:r>
            <a:r>
              <a:rPr lang="en-US" dirty="0" smtClean="0"/>
              <a:t> el balance.</a:t>
            </a:r>
          </a:p>
          <a:p>
            <a:r>
              <a:rPr lang="en-US" dirty="0"/>
              <a:t> </a:t>
            </a:r>
            <a:r>
              <a:rPr lang="en-US" dirty="0" smtClean="0"/>
              <a:t>El </a:t>
            </a:r>
            <a:r>
              <a:rPr lang="en-US" dirty="0" err="1" smtClean="0"/>
              <a:t>paciente</a:t>
            </a:r>
            <a:r>
              <a:rPr lang="en-US" dirty="0" smtClean="0"/>
              <a:t> </a:t>
            </a:r>
            <a:r>
              <a:rPr lang="en-US" dirty="0" err="1" smtClean="0"/>
              <a:t>seguirá</a:t>
            </a:r>
            <a:r>
              <a:rPr lang="en-US" dirty="0" smtClean="0"/>
              <a:t> </a:t>
            </a:r>
            <a:r>
              <a:rPr lang="en-US" dirty="0" err="1" smtClean="0"/>
              <a:t>claudicando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222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956288" y="5382501"/>
            <a:ext cx="7428267" cy="1010121"/>
          </a:xfrm>
        </p:spPr>
        <p:txBody>
          <a:bodyPr>
            <a:normAutofit/>
          </a:bodyPr>
          <a:lstStyle/>
          <a:p>
            <a:r>
              <a:rPr lang="en-US" sz="2000" b="1" dirty="0" err="1" smtClean="0"/>
              <a:t>Primera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descripción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por</a:t>
            </a:r>
            <a:r>
              <a:rPr lang="en-US" sz="2000" b="1" dirty="0" smtClean="0"/>
              <a:t> William John Little en 1843</a:t>
            </a:r>
          </a:p>
          <a:p>
            <a:r>
              <a:rPr lang="en-US" sz="2000" b="1" dirty="0" smtClean="0"/>
              <a:t>INGLATERRA 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156290"/>
            <a:ext cx="3063240" cy="14996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HISTORIA</a:t>
            </a:r>
            <a:endParaRPr lang="en-US" sz="2800" dirty="0"/>
          </a:p>
        </p:txBody>
      </p:sp>
      <p:pic>
        <p:nvPicPr>
          <p:cNvPr id="13" name="Picture 12" descr="WJ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68" y="934710"/>
            <a:ext cx="2927465" cy="4265285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43348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PRONÓSTICO DEAMBULACIÓN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Control </a:t>
            </a:r>
            <a:r>
              <a:rPr lang="en-US" dirty="0" err="1" smtClean="0"/>
              <a:t>cefálico</a:t>
            </a:r>
            <a:r>
              <a:rPr lang="en-US" dirty="0" smtClean="0"/>
              <a:t> a los 9 </a:t>
            </a:r>
            <a:r>
              <a:rPr lang="en-US" dirty="0" err="1" smtClean="0"/>
              <a:t>meses</a:t>
            </a:r>
            <a:endParaRPr lang="en-US" dirty="0" smtClean="0"/>
          </a:p>
          <a:p>
            <a:r>
              <a:rPr lang="en-US" dirty="0" smtClean="0"/>
              <a:t>Control de </a:t>
            </a:r>
            <a:r>
              <a:rPr lang="en-US" dirty="0" err="1" smtClean="0"/>
              <a:t>sedestación</a:t>
            </a:r>
            <a:r>
              <a:rPr lang="en-US" dirty="0" smtClean="0"/>
              <a:t> 24 </a:t>
            </a:r>
            <a:r>
              <a:rPr lang="en-US" dirty="0" err="1" smtClean="0"/>
              <a:t>meses</a:t>
            </a:r>
            <a:endParaRPr lang="en-US" dirty="0" smtClean="0"/>
          </a:p>
          <a:p>
            <a:r>
              <a:rPr lang="en-US" dirty="0" smtClean="0"/>
              <a:t>Control </a:t>
            </a:r>
            <a:r>
              <a:rPr lang="en-US" dirty="0" err="1" smtClean="0"/>
              <a:t>cefálico</a:t>
            </a:r>
            <a:r>
              <a:rPr lang="en-US" dirty="0" smtClean="0"/>
              <a:t> a los 20 </a:t>
            </a:r>
            <a:r>
              <a:rPr lang="en-US" dirty="0" err="1" smtClean="0"/>
              <a:t>meses</a:t>
            </a:r>
            <a:r>
              <a:rPr lang="en-US" dirty="0" smtClean="0"/>
              <a:t> </a:t>
            </a:r>
            <a:r>
              <a:rPr lang="en-US" u="sng" dirty="0" smtClean="0"/>
              <a:t>no </a:t>
            </a:r>
            <a:r>
              <a:rPr lang="en-US" u="sng" dirty="0" err="1" smtClean="0"/>
              <a:t>habilidad</a:t>
            </a:r>
            <a:r>
              <a:rPr lang="en-US" u="sng" dirty="0" smtClean="0"/>
              <a:t> </a:t>
            </a:r>
            <a:r>
              <a:rPr lang="en-US" u="sng" dirty="0" err="1" smtClean="0"/>
              <a:t>ambultatoria</a:t>
            </a:r>
            <a:endParaRPr lang="en-US" u="sng" dirty="0" smtClean="0"/>
          </a:p>
          <a:p>
            <a:r>
              <a:rPr lang="en-US" u="sng" dirty="0"/>
              <a:t> </a:t>
            </a:r>
            <a:r>
              <a:rPr lang="en-US" dirty="0" err="1" smtClean="0"/>
              <a:t>Edad</a:t>
            </a:r>
            <a:r>
              <a:rPr lang="en-US" dirty="0" smtClean="0"/>
              <a:t> </a:t>
            </a:r>
            <a:r>
              <a:rPr lang="en-US" dirty="0" err="1" smtClean="0"/>
              <a:t>esperable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presentar</a:t>
            </a:r>
            <a:r>
              <a:rPr lang="en-US" dirty="0" smtClean="0"/>
              <a:t> </a:t>
            </a:r>
            <a:r>
              <a:rPr lang="en-US" dirty="0" err="1" smtClean="0"/>
              <a:t>deambulación</a:t>
            </a:r>
            <a:r>
              <a:rPr lang="en-US" dirty="0" smtClean="0"/>
              <a:t> hasta los 7-8 </a:t>
            </a:r>
            <a:r>
              <a:rPr lang="en-US" dirty="0" err="1" smtClean="0"/>
              <a:t>años</a:t>
            </a:r>
            <a:endParaRPr lang="en-US" dirty="0" smtClean="0"/>
          </a:p>
          <a:p>
            <a:r>
              <a:rPr lang="en-US" u="sng" dirty="0"/>
              <a:t> </a:t>
            </a:r>
            <a:r>
              <a:rPr lang="en-US" dirty="0" err="1" smtClean="0"/>
              <a:t>Hempiplejia</a:t>
            </a:r>
            <a:r>
              <a:rPr lang="en-US" dirty="0" smtClean="0"/>
              <a:t> 100% </a:t>
            </a:r>
            <a:r>
              <a:rPr lang="en-US" dirty="0" err="1" smtClean="0"/>
              <a:t>caminan</a:t>
            </a:r>
            <a:endParaRPr lang="en-US" dirty="0" smtClean="0"/>
          </a:p>
          <a:p>
            <a:r>
              <a:rPr lang="en-US" u="sng" dirty="0"/>
              <a:t> </a:t>
            </a:r>
            <a:r>
              <a:rPr lang="en-US" dirty="0" err="1" smtClean="0"/>
              <a:t>Diplejia</a:t>
            </a:r>
            <a:r>
              <a:rPr lang="en-US" dirty="0" smtClean="0"/>
              <a:t> 86-91% </a:t>
            </a:r>
            <a:r>
              <a:rPr lang="en-US" dirty="0" err="1" smtClean="0"/>
              <a:t>caminan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err="1" smtClean="0"/>
              <a:t>Cuadriplegia</a:t>
            </a:r>
            <a:r>
              <a:rPr lang="en-US" dirty="0" smtClean="0"/>
              <a:t> 0-72% </a:t>
            </a:r>
            <a:r>
              <a:rPr lang="en-US" dirty="0" err="1" smtClean="0"/>
              <a:t>caminan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6299200" y="2119257"/>
            <a:ext cx="248919" cy="945676"/>
          </a:xfrm>
          <a:prstGeom prst="rightBrac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48119" y="2119257"/>
            <a:ext cx="1867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67C02"/>
                </a:solidFill>
                <a:latin typeface="Chalkduster"/>
                <a:cs typeface="Chalkduster"/>
              </a:rPr>
              <a:t>BUEN PRONÓSTICO</a:t>
            </a:r>
            <a:endParaRPr lang="en-US" dirty="0">
              <a:solidFill>
                <a:srgbClr val="D67C02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4080626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CONSEJOS PARA LOS PADRES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4" name="Content Placeholder 3" descr="padr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" b="4739"/>
          <a:stretch>
            <a:fillRect/>
          </a:stretch>
        </p:blipFill>
        <p:spPr>
          <a:ln w="19050" cmpd="sng">
            <a:solidFill>
              <a:srgbClr val="D74CC2"/>
            </a:solidFill>
          </a:ln>
        </p:spPr>
      </p:pic>
    </p:spTree>
    <p:extLst>
      <p:ext uri="{BB962C8B-B14F-4D97-AF65-F5344CB8AC3E}">
        <p14:creationId xmlns:p14="http://schemas.microsoft.com/office/powerpoint/2010/main" val="37646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Aprende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la PCI</a:t>
            </a:r>
          </a:p>
          <a:p>
            <a:r>
              <a:rPr lang="en-US" dirty="0" err="1" smtClean="0"/>
              <a:t>Enseñe</a:t>
            </a:r>
            <a:r>
              <a:rPr lang="en-US" dirty="0" smtClean="0"/>
              <a:t> 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hijo</a:t>
            </a:r>
            <a:r>
              <a:rPr lang="en-US" dirty="0" smtClean="0"/>
              <a:t> a </a:t>
            </a:r>
            <a:r>
              <a:rPr lang="en-US" dirty="0" err="1" smtClean="0"/>
              <a:t>ser</a:t>
            </a:r>
            <a:r>
              <a:rPr lang="en-US" dirty="0" smtClean="0"/>
              <a:t> lo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independiente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pueda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No se </a:t>
            </a:r>
            <a:r>
              <a:rPr lang="en-US" dirty="0" err="1" smtClean="0"/>
              <a:t>sienta</a:t>
            </a:r>
            <a:r>
              <a:rPr lang="en-US" dirty="0" smtClean="0"/>
              <a:t> culpable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regañar</a:t>
            </a:r>
            <a:r>
              <a:rPr lang="en-US" dirty="0" smtClean="0"/>
              <a:t> 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hijo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No </a:t>
            </a:r>
            <a:r>
              <a:rPr lang="en-US" dirty="0" err="1" smtClean="0"/>
              <a:t>deja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 </a:t>
            </a:r>
            <a:r>
              <a:rPr lang="en-US" dirty="0" err="1" smtClean="0"/>
              <a:t>absorba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el </a:t>
            </a:r>
            <a:r>
              <a:rPr lang="en-US" dirty="0" err="1" smtClean="0"/>
              <a:t>tiempo</a:t>
            </a:r>
            <a:r>
              <a:rPr lang="en-US" dirty="0" smtClean="0"/>
              <a:t>,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Demuéstrele</a:t>
            </a:r>
            <a:r>
              <a:rPr lang="en-US" dirty="0" smtClean="0"/>
              <a:t> </a:t>
            </a:r>
            <a:r>
              <a:rPr lang="en-US" dirty="0" err="1" smtClean="0"/>
              <a:t>cariño</a:t>
            </a:r>
            <a:r>
              <a:rPr lang="en-US" dirty="0" smtClean="0"/>
              <a:t> y </a:t>
            </a:r>
            <a:r>
              <a:rPr lang="en-US" dirty="0" err="1"/>
              <a:t>j</a:t>
            </a:r>
            <a:r>
              <a:rPr lang="en-US" dirty="0" err="1" smtClean="0"/>
              <a:t>uegue</a:t>
            </a:r>
            <a:r>
              <a:rPr lang="en-US" dirty="0" smtClean="0"/>
              <a:t> con </a:t>
            </a:r>
            <a:r>
              <a:rPr lang="en-US" dirty="0" err="1" smtClean="0"/>
              <a:t>él</a:t>
            </a:r>
            <a:r>
              <a:rPr lang="en-US" dirty="0" smtClean="0"/>
              <a:t> o </a:t>
            </a:r>
            <a:r>
              <a:rPr lang="en-US" dirty="0" err="1" smtClean="0"/>
              <a:t>ella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Involucre a </a:t>
            </a:r>
            <a:r>
              <a:rPr lang="en-US" dirty="0" err="1" smtClean="0"/>
              <a:t>familiares</a:t>
            </a:r>
            <a:r>
              <a:rPr lang="en-US" dirty="0" smtClean="0"/>
              <a:t> y amigos en el </a:t>
            </a:r>
            <a:r>
              <a:rPr lang="en-US" dirty="0" err="1" smtClean="0"/>
              <a:t>cuidado</a:t>
            </a:r>
            <a:r>
              <a:rPr lang="en-US" dirty="0" smtClean="0"/>
              <a:t> del </a:t>
            </a:r>
            <a:r>
              <a:rPr lang="en-US" dirty="0" err="1" smtClean="0"/>
              <a:t>niño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5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Aprenda</a:t>
            </a:r>
            <a:r>
              <a:rPr lang="en-US" dirty="0" smtClean="0"/>
              <a:t> de </a:t>
            </a:r>
            <a:r>
              <a:rPr lang="en-US" dirty="0" err="1" smtClean="0"/>
              <a:t>profesionales</a:t>
            </a:r>
            <a:r>
              <a:rPr lang="en-US" dirty="0" smtClean="0"/>
              <a:t> y de padres en la </a:t>
            </a:r>
            <a:r>
              <a:rPr lang="en-US" dirty="0" err="1" smtClean="0"/>
              <a:t>misma</a:t>
            </a:r>
            <a:r>
              <a:rPr lang="en-US" dirty="0" smtClean="0"/>
              <a:t> </a:t>
            </a:r>
            <a:r>
              <a:rPr lang="en-US" dirty="0" err="1" smtClean="0"/>
              <a:t>situación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err="1" smtClean="0"/>
              <a:t>Manténgase</a:t>
            </a:r>
            <a:r>
              <a:rPr lang="en-US" dirty="0" smtClean="0"/>
              <a:t> </a:t>
            </a:r>
            <a:r>
              <a:rPr lang="en-US" dirty="0" err="1" smtClean="0"/>
              <a:t>informado</a:t>
            </a:r>
            <a:r>
              <a:rPr lang="en-US" dirty="0" smtClean="0"/>
              <a:t> con los </a:t>
            </a:r>
            <a:r>
              <a:rPr lang="en-US" dirty="0" err="1" smtClean="0"/>
              <a:t>avances</a:t>
            </a:r>
            <a:r>
              <a:rPr lang="en-US" dirty="0" smtClean="0"/>
              <a:t> </a:t>
            </a:r>
            <a:r>
              <a:rPr lang="en-US" dirty="0" err="1" smtClean="0"/>
              <a:t>médicos</a:t>
            </a:r>
            <a:r>
              <a:rPr lang="en-US" dirty="0" smtClean="0"/>
              <a:t> y </a:t>
            </a:r>
            <a:r>
              <a:rPr lang="en-US" dirty="0" err="1" smtClean="0"/>
              <a:t>cuidese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modas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No se </a:t>
            </a:r>
            <a:r>
              <a:rPr lang="en-US" dirty="0" err="1" smtClean="0"/>
              <a:t>descuide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mismo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a </a:t>
            </a:r>
            <a:r>
              <a:rPr lang="en-US" dirty="0" err="1" smtClean="0"/>
              <a:t>ningún</a:t>
            </a:r>
            <a:r>
              <a:rPr lang="en-US" dirty="0" smtClean="0"/>
              <a:t> </a:t>
            </a:r>
            <a:r>
              <a:rPr lang="en-US" dirty="0" err="1" smtClean="0"/>
              <a:t>otro</a:t>
            </a:r>
            <a:r>
              <a:rPr lang="en-US" dirty="0" smtClean="0"/>
              <a:t> </a:t>
            </a:r>
            <a:r>
              <a:rPr lang="en-US" dirty="0" err="1" smtClean="0"/>
              <a:t>miembro</a:t>
            </a:r>
            <a:r>
              <a:rPr lang="en-US" dirty="0" smtClean="0"/>
              <a:t> de la </a:t>
            </a:r>
            <a:r>
              <a:rPr lang="en-US" dirty="0" err="1" smtClean="0"/>
              <a:t>familia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Realize </a:t>
            </a:r>
            <a:r>
              <a:rPr lang="en-US" dirty="0" err="1" smtClean="0"/>
              <a:t>actividades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 smtClean="0"/>
              <a:t>usted</a:t>
            </a:r>
            <a:r>
              <a:rPr lang="en-US" dirty="0" smtClean="0"/>
              <a:t> le </a:t>
            </a:r>
            <a:r>
              <a:rPr lang="en-US" dirty="0" err="1" smtClean="0"/>
              <a:t>produzcan</a:t>
            </a:r>
            <a:r>
              <a:rPr lang="en-US" dirty="0" smtClean="0"/>
              <a:t> </a:t>
            </a:r>
            <a:r>
              <a:rPr lang="en-US" dirty="0" err="1" smtClean="0"/>
              <a:t>satisfacción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023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AMIGOS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4" name="Content Placeholder 3" descr="amigo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6" b="11176"/>
          <a:stretch>
            <a:fillRect/>
          </a:stretch>
        </p:blipFill>
        <p:spPr>
          <a:ln w="190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497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SEAMOS AMIGOS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Bangla MN"/>
                <a:cs typeface="Bangla MN"/>
              </a:rPr>
              <a:t>Saluda de </a:t>
            </a:r>
            <a:r>
              <a:rPr lang="en-US" dirty="0" err="1" smtClean="0">
                <a:latin typeface="Bangla MN"/>
                <a:cs typeface="Bangla MN"/>
              </a:rPr>
              <a:t>mano</a:t>
            </a:r>
            <a:r>
              <a:rPr lang="en-US" dirty="0" smtClean="0">
                <a:latin typeface="Bangla MN"/>
                <a:cs typeface="Bangla MN"/>
              </a:rPr>
              <a:t> o de </a:t>
            </a:r>
            <a:r>
              <a:rPr lang="en-US" dirty="0" err="1" smtClean="0">
                <a:latin typeface="Bangla MN"/>
                <a:cs typeface="Bangla MN"/>
              </a:rPr>
              <a:t>beso</a:t>
            </a:r>
            <a:r>
              <a:rPr lang="en-US" dirty="0" smtClean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cuando</a:t>
            </a:r>
            <a:r>
              <a:rPr lang="en-US" dirty="0" smtClean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conozcas</a:t>
            </a:r>
            <a:r>
              <a:rPr lang="en-US" dirty="0">
                <a:latin typeface="Bangla MN"/>
                <a:cs typeface="Bangla MN"/>
              </a:rPr>
              <a:t> </a:t>
            </a:r>
            <a:r>
              <a:rPr lang="en-US" dirty="0" smtClean="0">
                <a:latin typeface="Bangla MN"/>
                <a:cs typeface="Bangla MN"/>
              </a:rPr>
              <a:t>o </a:t>
            </a:r>
            <a:r>
              <a:rPr lang="en-US" dirty="0" err="1" smtClean="0">
                <a:latin typeface="Bangla MN"/>
                <a:cs typeface="Bangla MN"/>
              </a:rPr>
              <a:t>te</a:t>
            </a:r>
            <a:r>
              <a:rPr lang="en-US" dirty="0" smtClean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presenten</a:t>
            </a:r>
            <a:r>
              <a:rPr lang="en-US" dirty="0" smtClean="0">
                <a:latin typeface="Bangla MN"/>
                <a:cs typeface="Bangla MN"/>
              </a:rPr>
              <a:t> a </a:t>
            </a:r>
            <a:r>
              <a:rPr lang="en-US" dirty="0" err="1" smtClean="0">
                <a:latin typeface="Bangla MN"/>
                <a:cs typeface="Bangla MN"/>
              </a:rPr>
              <a:t>una</a:t>
            </a:r>
            <a:r>
              <a:rPr lang="en-US" dirty="0">
                <a:latin typeface="Bangla MN"/>
                <a:cs typeface="Bangla MN"/>
              </a:rPr>
              <a:t> </a:t>
            </a:r>
            <a:r>
              <a:rPr lang="en-US" dirty="0" smtClean="0">
                <a:latin typeface="Bangla MN"/>
                <a:cs typeface="Bangla MN"/>
              </a:rPr>
              <a:t>persona con PCI</a:t>
            </a:r>
          </a:p>
          <a:p>
            <a:r>
              <a:rPr lang="en-US" dirty="0" err="1" smtClean="0">
                <a:latin typeface="Bangla MN"/>
                <a:cs typeface="Bangla MN"/>
              </a:rPr>
              <a:t>Tratalos</a:t>
            </a:r>
            <a:r>
              <a:rPr lang="en-US" dirty="0" smtClean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igual</a:t>
            </a:r>
            <a:r>
              <a:rPr lang="en-US" dirty="0" smtClean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que</a:t>
            </a:r>
            <a:r>
              <a:rPr lang="en-US" dirty="0" smtClean="0">
                <a:latin typeface="Bangla MN"/>
                <a:cs typeface="Bangla MN"/>
              </a:rPr>
              <a:t> al </a:t>
            </a:r>
            <a:r>
              <a:rPr lang="en-US" dirty="0" err="1" smtClean="0">
                <a:latin typeface="Bangla MN"/>
                <a:cs typeface="Bangla MN"/>
              </a:rPr>
              <a:t>resto</a:t>
            </a:r>
            <a:r>
              <a:rPr lang="en-US" dirty="0" smtClean="0">
                <a:latin typeface="Bangla MN"/>
                <a:cs typeface="Bangla MN"/>
              </a:rPr>
              <a:t> de </a:t>
            </a:r>
            <a:r>
              <a:rPr lang="en-US" dirty="0" err="1" smtClean="0">
                <a:latin typeface="Bangla MN"/>
                <a:cs typeface="Bangla MN"/>
              </a:rPr>
              <a:t>tus</a:t>
            </a:r>
            <a:r>
              <a:rPr lang="en-US" dirty="0" smtClean="0">
                <a:latin typeface="Bangla MN"/>
                <a:cs typeface="Bangla MN"/>
              </a:rPr>
              <a:t> amigos, no los </a:t>
            </a:r>
            <a:r>
              <a:rPr lang="en-US" dirty="0" err="1" smtClean="0">
                <a:latin typeface="Bangla MN"/>
                <a:cs typeface="Bangla MN"/>
              </a:rPr>
              <a:t>infantilices</a:t>
            </a:r>
            <a:endParaRPr lang="en-US" dirty="0" smtClean="0">
              <a:latin typeface="Bangla MN"/>
              <a:cs typeface="Bangla MN"/>
            </a:endParaRPr>
          </a:p>
          <a:p>
            <a:r>
              <a:rPr lang="en-US" dirty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Sientate</a:t>
            </a:r>
            <a:r>
              <a:rPr lang="en-US" dirty="0" smtClean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frente</a:t>
            </a:r>
            <a:r>
              <a:rPr lang="en-US" dirty="0" smtClean="0">
                <a:latin typeface="Bangla MN"/>
                <a:cs typeface="Bangla MN"/>
              </a:rPr>
              <a:t> a </a:t>
            </a:r>
            <a:r>
              <a:rPr lang="en-US" dirty="0" err="1" smtClean="0">
                <a:latin typeface="Bangla MN"/>
                <a:cs typeface="Bangla MN"/>
              </a:rPr>
              <a:t>ellos</a:t>
            </a:r>
            <a:r>
              <a:rPr lang="en-US" dirty="0" smtClean="0">
                <a:latin typeface="Bangla MN"/>
                <a:cs typeface="Bangla MN"/>
              </a:rPr>
              <a:t> en la </a:t>
            </a:r>
            <a:r>
              <a:rPr lang="en-US" dirty="0" err="1" smtClean="0">
                <a:latin typeface="Bangla MN"/>
                <a:cs typeface="Bangla MN"/>
              </a:rPr>
              <a:t>silla</a:t>
            </a:r>
            <a:r>
              <a:rPr lang="en-US" dirty="0" smtClean="0">
                <a:latin typeface="Bangla MN"/>
                <a:cs typeface="Bangla MN"/>
              </a:rPr>
              <a:t> de </a:t>
            </a:r>
            <a:r>
              <a:rPr lang="en-US" dirty="0" err="1" smtClean="0">
                <a:latin typeface="Bangla MN"/>
                <a:cs typeface="Bangla MN"/>
              </a:rPr>
              <a:t>ruedas</a:t>
            </a:r>
            <a:r>
              <a:rPr lang="en-US" dirty="0" smtClean="0">
                <a:latin typeface="Bangla MN"/>
                <a:cs typeface="Bangla MN"/>
              </a:rPr>
              <a:t>, a </a:t>
            </a:r>
            <a:r>
              <a:rPr lang="en-US" dirty="0" err="1" smtClean="0">
                <a:latin typeface="Bangla MN"/>
                <a:cs typeface="Bangla MN"/>
              </a:rPr>
              <a:t>su</a:t>
            </a:r>
            <a:r>
              <a:rPr lang="en-US" dirty="0" smtClean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nivel</a:t>
            </a:r>
            <a:endParaRPr lang="en-US" dirty="0" smtClean="0">
              <a:latin typeface="Bangla MN"/>
              <a:cs typeface="Bangla MN"/>
            </a:endParaRPr>
          </a:p>
          <a:p>
            <a:r>
              <a:rPr lang="en-US" dirty="0">
                <a:latin typeface="Bangla MN"/>
                <a:cs typeface="Bangla MN"/>
              </a:rPr>
              <a:t> </a:t>
            </a:r>
            <a:r>
              <a:rPr lang="en-US" dirty="0" smtClean="0">
                <a:latin typeface="Bangla MN"/>
                <a:cs typeface="Bangla MN"/>
              </a:rPr>
              <a:t>No </a:t>
            </a:r>
            <a:r>
              <a:rPr lang="en-US" dirty="0" err="1" smtClean="0">
                <a:latin typeface="Bangla MN"/>
                <a:cs typeface="Bangla MN"/>
              </a:rPr>
              <a:t>movilices</a:t>
            </a:r>
            <a:r>
              <a:rPr lang="en-US" dirty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su</a:t>
            </a:r>
            <a:r>
              <a:rPr lang="en-US" dirty="0" smtClean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silla</a:t>
            </a:r>
            <a:r>
              <a:rPr lang="en-US" dirty="0" smtClean="0">
                <a:latin typeface="Bangla MN"/>
                <a:cs typeface="Bangla MN"/>
              </a:rPr>
              <a:t> de </a:t>
            </a:r>
            <a:r>
              <a:rPr lang="en-US" dirty="0" err="1" smtClean="0">
                <a:latin typeface="Bangla MN"/>
                <a:cs typeface="Bangla MN"/>
              </a:rPr>
              <a:t>ruedas</a:t>
            </a:r>
            <a:r>
              <a:rPr lang="en-US" dirty="0" smtClean="0">
                <a:latin typeface="Bangla MN"/>
                <a:cs typeface="Bangla MN"/>
              </a:rPr>
              <a:t> sin </a:t>
            </a:r>
            <a:r>
              <a:rPr lang="en-US" dirty="0" err="1" smtClean="0">
                <a:latin typeface="Bangla MN"/>
                <a:cs typeface="Bangla MN"/>
              </a:rPr>
              <a:t>permiso</a:t>
            </a:r>
            <a:r>
              <a:rPr lang="en-US" dirty="0" smtClean="0">
                <a:latin typeface="Bangla MN"/>
                <a:cs typeface="Bangla MN"/>
              </a:rPr>
              <a:t>, la </a:t>
            </a:r>
            <a:r>
              <a:rPr lang="en-US" dirty="0" err="1" smtClean="0">
                <a:latin typeface="Bangla MN"/>
                <a:cs typeface="Bangla MN"/>
              </a:rPr>
              <a:t>silla</a:t>
            </a:r>
            <a:r>
              <a:rPr lang="en-US" dirty="0" smtClean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es</a:t>
            </a:r>
            <a:r>
              <a:rPr lang="en-US" dirty="0" smtClean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una</a:t>
            </a:r>
            <a:r>
              <a:rPr lang="en-US" dirty="0" smtClean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extensión</a:t>
            </a:r>
            <a:r>
              <a:rPr lang="en-US" dirty="0" smtClean="0">
                <a:latin typeface="Bangla MN"/>
                <a:cs typeface="Bangla MN"/>
              </a:rPr>
              <a:t> de </a:t>
            </a:r>
            <a:r>
              <a:rPr lang="en-US" dirty="0" err="1" smtClean="0">
                <a:latin typeface="Bangla MN"/>
                <a:cs typeface="Bangla MN"/>
              </a:rPr>
              <a:t>su</a:t>
            </a:r>
            <a:r>
              <a:rPr lang="en-US" dirty="0" smtClean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cuerpo</a:t>
            </a:r>
            <a:endParaRPr lang="en-US" dirty="0" smtClean="0">
              <a:latin typeface="Bangla MN"/>
              <a:cs typeface="Bangla M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5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dirty="0" err="1" smtClean="0">
                <a:latin typeface="Bangla MN"/>
                <a:cs typeface="Bangla MN"/>
              </a:rPr>
              <a:t>Lleva</a:t>
            </a:r>
            <a:r>
              <a:rPr lang="en-US" dirty="0" smtClean="0">
                <a:latin typeface="Bangla MN"/>
                <a:cs typeface="Bangla MN"/>
              </a:rPr>
              <a:t> </a:t>
            </a:r>
            <a:r>
              <a:rPr lang="en-US" dirty="0">
                <a:latin typeface="Bangla MN"/>
                <a:cs typeface="Bangla MN"/>
              </a:rPr>
              <a:t>el </a:t>
            </a:r>
            <a:r>
              <a:rPr lang="en-US" dirty="0" err="1">
                <a:latin typeface="Bangla MN"/>
                <a:cs typeface="Bangla MN"/>
              </a:rPr>
              <a:t>ritmo</a:t>
            </a:r>
            <a:r>
              <a:rPr lang="en-US" dirty="0">
                <a:latin typeface="Bangla MN"/>
                <a:cs typeface="Bangla MN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Bangla MN"/>
                <a:cs typeface="Bangla MN"/>
              </a:rPr>
              <a:t>marcha</a:t>
            </a:r>
            <a:r>
              <a:rPr lang="en-US" dirty="0">
                <a:solidFill>
                  <a:srgbClr val="000000"/>
                </a:solidFill>
                <a:latin typeface="Bangla MN"/>
                <a:cs typeface="Bangla MN"/>
              </a:rPr>
              <a:t> del </a:t>
            </a:r>
            <a:r>
              <a:rPr lang="en-US" dirty="0" err="1">
                <a:solidFill>
                  <a:srgbClr val="000000"/>
                </a:solidFill>
                <a:latin typeface="Bangla MN"/>
                <a:cs typeface="Bangla MN"/>
              </a:rPr>
              <a:t>niño</a:t>
            </a:r>
            <a:r>
              <a:rPr lang="en-US" dirty="0">
                <a:solidFill>
                  <a:srgbClr val="000000"/>
                </a:solidFill>
                <a:latin typeface="Bangla MN"/>
                <a:cs typeface="Bangla MN"/>
              </a:rPr>
              <a:t> con PCI</a:t>
            </a:r>
          </a:p>
          <a:p>
            <a:r>
              <a:rPr lang="en-US" dirty="0">
                <a:latin typeface="Bangla MN"/>
                <a:cs typeface="Bangla MN"/>
              </a:rPr>
              <a:t> </a:t>
            </a:r>
            <a:r>
              <a:rPr lang="en-US" dirty="0" err="1">
                <a:latin typeface="Bangla MN"/>
                <a:cs typeface="Bangla MN"/>
              </a:rPr>
              <a:t>Mantén</a:t>
            </a:r>
            <a:r>
              <a:rPr lang="en-US" dirty="0">
                <a:latin typeface="Bangla MN"/>
                <a:cs typeface="Bangla MN"/>
              </a:rPr>
              <a:t> </a:t>
            </a:r>
            <a:r>
              <a:rPr lang="en-US" dirty="0" err="1">
                <a:latin typeface="Bangla MN"/>
                <a:cs typeface="Bangla MN"/>
              </a:rPr>
              <a:t>las</a:t>
            </a:r>
            <a:r>
              <a:rPr lang="en-US" dirty="0">
                <a:latin typeface="Bangla MN"/>
                <a:cs typeface="Bangla MN"/>
              </a:rPr>
              <a:t> </a:t>
            </a:r>
            <a:r>
              <a:rPr lang="en-US" dirty="0" err="1">
                <a:latin typeface="Bangla MN"/>
                <a:cs typeface="Bangla MN"/>
              </a:rPr>
              <a:t>muletas</a:t>
            </a:r>
            <a:r>
              <a:rPr lang="en-US" dirty="0">
                <a:latin typeface="Bangla MN"/>
                <a:cs typeface="Bangla MN"/>
              </a:rPr>
              <a:t> o </a:t>
            </a:r>
            <a:r>
              <a:rPr lang="en-US" dirty="0" err="1">
                <a:latin typeface="Bangla MN"/>
                <a:cs typeface="Bangla MN"/>
              </a:rPr>
              <a:t>andador</a:t>
            </a:r>
            <a:r>
              <a:rPr lang="en-US" dirty="0">
                <a:latin typeface="Bangla MN"/>
                <a:cs typeface="Bangla MN"/>
              </a:rPr>
              <a:t> al </a:t>
            </a:r>
            <a:r>
              <a:rPr lang="en-US" dirty="0" err="1">
                <a:latin typeface="Bangla MN"/>
                <a:cs typeface="Bangla MN"/>
              </a:rPr>
              <a:t>alcance</a:t>
            </a:r>
            <a:r>
              <a:rPr lang="en-US" dirty="0">
                <a:latin typeface="Bangla MN"/>
                <a:cs typeface="Bangla MN"/>
              </a:rPr>
              <a:t> de la </a:t>
            </a:r>
            <a:r>
              <a:rPr lang="en-US" dirty="0" smtClean="0">
                <a:latin typeface="Bangla MN"/>
                <a:cs typeface="Bangla MN"/>
              </a:rPr>
              <a:t>persona</a:t>
            </a:r>
            <a:endParaRPr lang="en-US" dirty="0" smtClean="0"/>
          </a:p>
          <a:p>
            <a:r>
              <a:rPr lang="en-US" dirty="0" err="1" smtClean="0">
                <a:latin typeface="Bangla MN"/>
                <a:cs typeface="Bangla MN"/>
              </a:rPr>
              <a:t>Cuando</a:t>
            </a:r>
            <a:r>
              <a:rPr lang="en-US" dirty="0" smtClean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platiques</a:t>
            </a:r>
            <a:r>
              <a:rPr lang="en-US" dirty="0" smtClean="0">
                <a:latin typeface="Bangla MN"/>
                <a:cs typeface="Bangla MN"/>
              </a:rPr>
              <a:t> con un persona con PCI, </a:t>
            </a:r>
            <a:r>
              <a:rPr lang="en-US" dirty="0" err="1" smtClean="0">
                <a:latin typeface="Bangla MN"/>
                <a:cs typeface="Bangla MN"/>
              </a:rPr>
              <a:t>deja</a:t>
            </a:r>
            <a:r>
              <a:rPr lang="en-US" dirty="0" smtClean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que</a:t>
            </a:r>
            <a:r>
              <a:rPr lang="en-US" dirty="0" smtClean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termine</a:t>
            </a:r>
            <a:r>
              <a:rPr lang="en-US" dirty="0" smtClean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sus</a:t>
            </a:r>
            <a:r>
              <a:rPr lang="en-US" dirty="0" smtClean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oraciones</a:t>
            </a:r>
            <a:r>
              <a:rPr lang="en-US" dirty="0" smtClean="0">
                <a:latin typeface="Bangla MN"/>
                <a:cs typeface="Bangla MN"/>
              </a:rPr>
              <a:t>, no la </a:t>
            </a:r>
            <a:r>
              <a:rPr lang="en-US" dirty="0" err="1" smtClean="0">
                <a:latin typeface="Bangla MN"/>
                <a:cs typeface="Bangla MN"/>
              </a:rPr>
              <a:t>interrumpas</a:t>
            </a:r>
            <a:r>
              <a:rPr lang="en-US" dirty="0" smtClean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ni</a:t>
            </a:r>
            <a:r>
              <a:rPr lang="en-US" dirty="0" smtClean="0">
                <a:latin typeface="Bangla MN"/>
                <a:cs typeface="Bangla MN"/>
              </a:rPr>
              <a:t> la </a:t>
            </a:r>
            <a:r>
              <a:rPr lang="en-US" dirty="0" err="1" smtClean="0">
                <a:latin typeface="Bangla MN"/>
                <a:cs typeface="Bangla MN"/>
              </a:rPr>
              <a:t>corrigas</a:t>
            </a:r>
            <a:r>
              <a:rPr lang="en-US" dirty="0" smtClean="0">
                <a:latin typeface="Bangla MN"/>
                <a:cs typeface="Bangla MN"/>
              </a:rPr>
              <a:t>.</a:t>
            </a:r>
          </a:p>
          <a:p>
            <a:r>
              <a:rPr lang="en-US" dirty="0">
                <a:latin typeface="Bangla MN"/>
                <a:cs typeface="Bangla MN"/>
              </a:rPr>
              <a:t> </a:t>
            </a:r>
            <a:r>
              <a:rPr lang="en-US" dirty="0" smtClean="0">
                <a:latin typeface="Bangla MN"/>
                <a:cs typeface="Bangla MN"/>
              </a:rPr>
              <a:t>No la </a:t>
            </a:r>
            <a:r>
              <a:rPr lang="en-US" dirty="0" err="1" smtClean="0">
                <a:latin typeface="Bangla MN"/>
                <a:cs typeface="Bangla MN"/>
              </a:rPr>
              <a:t>ayudes</a:t>
            </a:r>
            <a:r>
              <a:rPr lang="en-US" dirty="0" smtClean="0">
                <a:latin typeface="Bangla MN"/>
                <a:cs typeface="Bangla MN"/>
              </a:rPr>
              <a:t>, al </a:t>
            </a:r>
            <a:r>
              <a:rPr lang="en-US" dirty="0" err="1" smtClean="0">
                <a:latin typeface="Bangla MN"/>
                <a:cs typeface="Bangla MN"/>
              </a:rPr>
              <a:t>menos</a:t>
            </a:r>
            <a:r>
              <a:rPr lang="en-US" dirty="0" smtClean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que</a:t>
            </a:r>
            <a:r>
              <a:rPr lang="en-US" dirty="0" smtClean="0">
                <a:latin typeface="Bangla MN"/>
                <a:cs typeface="Bangla MN"/>
              </a:rPr>
              <a:t> la persona lo </a:t>
            </a:r>
            <a:r>
              <a:rPr lang="en-US" dirty="0" err="1" smtClean="0">
                <a:latin typeface="Bangla MN"/>
                <a:cs typeface="Bangla MN"/>
              </a:rPr>
              <a:t>pida</a:t>
            </a:r>
            <a:endParaRPr lang="en-US" dirty="0" smtClean="0">
              <a:latin typeface="Bangla MN"/>
              <a:cs typeface="Bangla MN"/>
            </a:endParaRPr>
          </a:p>
          <a:p>
            <a:r>
              <a:rPr lang="en-US" dirty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Cuando</a:t>
            </a:r>
            <a:r>
              <a:rPr lang="en-US" dirty="0" smtClean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salgas</a:t>
            </a:r>
            <a:r>
              <a:rPr lang="en-US" dirty="0" smtClean="0">
                <a:latin typeface="Bangla MN"/>
                <a:cs typeface="Bangla MN"/>
              </a:rPr>
              <a:t> de casa, </a:t>
            </a:r>
            <a:r>
              <a:rPr lang="en-US" dirty="0" err="1" smtClean="0">
                <a:latin typeface="Bangla MN"/>
                <a:cs typeface="Bangla MN"/>
              </a:rPr>
              <a:t>asegúrate</a:t>
            </a:r>
            <a:r>
              <a:rPr lang="en-US" dirty="0" smtClean="0">
                <a:latin typeface="Bangla MN"/>
                <a:cs typeface="Bangla MN"/>
              </a:rPr>
              <a:t> de </a:t>
            </a:r>
            <a:r>
              <a:rPr lang="en-US" dirty="0" err="1" smtClean="0">
                <a:latin typeface="Bangla MN"/>
                <a:cs typeface="Bangla MN"/>
              </a:rPr>
              <a:t>que</a:t>
            </a:r>
            <a:r>
              <a:rPr lang="en-US" dirty="0" smtClean="0">
                <a:latin typeface="Bangla MN"/>
                <a:cs typeface="Bangla MN"/>
              </a:rPr>
              <a:t> el </a:t>
            </a:r>
            <a:r>
              <a:rPr lang="en-US" dirty="0" err="1" smtClean="0">
                <a:latin typeface="Bangla MN"/>
                <a:cs typeface="Bangla MN"/>
              </a:rPr>
              <a:t>sitio</a:t>
            </a:r>
            <a:r>
              <a:rPr lang="en-US" dirty="0" smtClean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que</a:t>
            </a:r>
            <a:r>
              <a:rPr lang="en-US" dirty="0" smtClean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vistirarán</a:t>
            </a:r>
            <a:r>
              <a:rPr lang="en-US" dirty="0" smtClean="0">
                <a:latin typeface="Bangla MN"/>
                <a:cs typeface="Bangla MN"/>
              </a:rPr>
              <a:t> sea </a:t>
            </a:r>
            <a:r>
              <a:rPr lang="en-US" dirty="0" err="1" smtClean="0">
                <a:latin typeface="Bangla MN"/>
                <a:cs typeface="Bangla MN"/>
              </a:rPr>
              <a:t>accesible</a:t>
            </a:r>
            <a:r>
              <a:rPr lang="en-US" dirty="0" smtClean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para</a:t>
            </a:r>
            <a:r>
              <a:rPr lang="en-US" dirty="0" smtClean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su</a:t>
            </a:r>
            <a:r>
              <a:rPr lang="en-US" dirty="0" smtClean="0">
                <a:latin typeface="Bangla MN"/>
                <a:cs typeface="Bangla MN"/>
              </a:rPr>
              <a:t> </a:t>
            </a:r>
            <a:r>
              <a:rPr lang="en-US" dirty="0" err="1" smtClean="0">
                <a:latin typeface="Bangla MN"/>
                <a:cs typeface="Bangla MN"/>
              </a:rPr>
              <a:t>traslado</a:t>
            </a:r>
            <a:r>
              <a:rPr lang="en-US" dirty="0" smtClean="0">
                <a:latin typeface="Bangla MN"/>
                <a:cs typeface="Bangla MN"/>
              </a:rPr>
              <a:t>.</a:t>
            </a:r>
            <a:endParaRPr lang="en-US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189669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wo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9" r="9579"/>
          <a:stretch>
            <a:fillRect/>
          </a:stretch>
        </p:blipFill>
        <p:spPr>
          <a:ln>
            <a:solidFill>
              <a:srgbClr val="000000"/>
            </a:solidFill>
          </a:ln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-60000">
            <a:off x="1152142" y="2435691"/>
            <a:ext cx="3044952" cy="2103120"/>
          </a:xfrm>
        </p:spPr>
        <p:txBody>
          <a:bodyPr/>
          <a:lstStyle/>
          <a:p>
            <a:r>
              <a:rPr lang="en-US" dirty="0"/>
              <a:t>1889 Pennsylvania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/>
              <a:t>Parálisis</a:t>
            </a:r>
            <a:r>
              <a:rPr lang="en-US" dirty="0"/>
              <a:t> Cerebral </a:t>
            </a:r>
            <a:r>
              <a:rPr lang="en-US" dirty="0" err="1"/>
              <a:t>Infantil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smtClean="0"/>
              <a:t>                  </a:t>
            </a:r>
            <a:r>
              <a:rPr lang="en-US" sz="2000" b="1" dirty="0" smtClean="0"/>
              <a:t>Sir </a:t>
            </a:r>
            <a:r>
              <a:rPr lang="en-US" sz="2000" b="1" dirty="0"/>
              <a:t>William Osler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0948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DEFINICIÓN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6112" y="2053127"/>
            <a:ext cx="8080688" cy="13213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dirty="0" err="1" smtClean="0"/>
              <a:t>Grupo</a:t>
            </a:r>
            <a:r>
              <a:rPr lang="en-US" dirty="0" smtClean="0"/>
              <a:t> de </a:t>
            </a:r>
            <a:r>
              <a:rPr lang="en-US" dirty="0" err="1" smtClean="0"/>
              <a:t>lesiones</a:t>
            </a:r>
            <a:r>
              <a:rPr lang="en-US" dirty="0" smtClean="0"/>
              <a:t> </a:t>
            </a:r>
            <a:r>
              <a:rPr lang="en-US" sz="2000" b="1" dirty="0" err="1" smtClean="0"/>
              <a:t>permanentes</a:t>
            </a:r>
            <a:r>
              <a:rPr lang="en-US" dirty="0" smtClean="0"/>
              <a:t> 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afectan</a:t>
            </a:r>
            <a:r>
              <a:rPr lang="en-US" dirty="0" smtClean="0"/>
              <a:t> el </a:t>
            </a:r>
            <a:r>
              <a:rPr lang="en-US" dirty="0" err="1" smtClean="0"/>
              <a:t>desarrollo</a:t>
            </a:r>
            <a:r>
              <a:rPr lang="en-US" dirty="0" smtClean="0"/>
              <a:t> de los </a:t>
            </a:r>
            <a:r>
              <a:rPr lang="en-US" dirty="0" err="1" smtClean="0"/>
              <a:t>movimientos</a:t>
            </a:r>
            <a:r>
              <a:rPr lang="en-US" dirty="0" smtClean="0"/>
              <a:t> y la </a:t>
            </a:r>
            <a:r>
              <a:rPr lang="en-US" dirty="0" err="1" smtClean="0"/>
              <a:t>postura</a:t>
            </a:r>
            <a:r>
              <a:rPr lang="en-US" dirty="0" smtClean="0"/>
              <a:t>, </a:t>
            </a:r>
            <a:r>
              <a:rPr lang="en-US" dirty="0" err="1" smtClean="0"/>
              <a:t>causando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limitación</a:t>
            </a:r>
            <a:r>
              <a:rPr lang="en-US" dirty="0" smtClean="0"/>
              <a:t> en la </a:t>
            </a:r>
            <a:r>
              <a:rPr lang="en-US" dirty="0" err="1" smtClean="0"/>
              <a:t>actividad</a:t>
            </a:r>
            <a:r>
              <a:rPr lang="en-US" dirty="0" smtClean="0"/>
              <a:t> </a:t>
            </a:r>
            <a:r>
              <a:rPr lang="en-US" dirty="0" err="1" smtClean="0"/>
              <a:t>física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son </a:t>
            </a:r>
            <a:r>
              <a:rPr lang="en-US" dirty="0" err="1" smtClean="0"/>
              <a:t>atribuidos</a:t>
            </a:r>
            <a:r>
              <a:rPr lang="en-US" dirty="0" smtClean="0"/>
              <a:t> a </a:t>
            </a:r>
            <a:r>
              <a:rPr lang="en-US" dirty="0" err="1" smtClean="0"/>
              <a:t>lesiones</a:t>
            </a:r>
            <a:r>
              <a:rPr lang="en-US" dirty="0" smtClean="0"/>
              <a:t> </a:t>
            </a:r>
            <a:r>
              <a:rPr lang="en-US" sz="2000" b="1" dirty="0" smtClean="0"/>
              <a:t>no </a:t>
            </a:r>
            <a:r>
              <a:rPr lang="en-US" sz="2000" b="1" dirty="0" err="1" smtClean="0"/>
              <a:t>progresivos</a:t>
            </a:r>
            <a:r>
              <a:rPr lang="en-US" sz="2000" b="1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ocurren</a:t>
            </a:r>
            <a:r>
              <a:rPr lang="en-US" dirty="0" smtClean="0"/>
              <a:t> en el cerebral del </a:t>
            </a:r>
            <a:r>
              <a:rPr lang="en-US" dirty="0" err="1" smtClean="0"/>
              <a:t>feto</a:t>
            </a:r>
            <a:r>
              <a:rPr lang="en-US" dirty="0" smtClean="0"/>
              <a:t> o del </a:t>
            </a:r>
            <a:r>
              <a:rPr lang="en-US" dirty="0" err="1" smtClean="0"/>
              <a:t>infante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6112" y="4373623"/>
            <a:ext cx="8080688" cy="13157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Los </a:t>
            </a:r>
            <a:r>
              <a:rPr lang="en-US" dirty="0" err="1" smtClean="0"/>
              <a:t>desórdenes</a:t>
            </a:r>
            <a:r>
              <a:rPr lang="en-US" dirty="0" smtClean="0"/>
              <a:t> </a:t>
            </a:r>
            <a:r>
              <a:rPr lang="en-US" dirty="0" err="1" smtClean="0"/>
              <a:t>motores</a:t>
            </a:r>
            <a:r>
              <a:rPr lang="en-US" dirty="0" smtClean="0"/>
              <a:t> son </a:t>
            </a:r>
            <a:r>
              <a:rPr lang="en-US" dirty="0" err="1" smtClean="0"/>
              <a:t>acompañados</a:t>
            </a:r>
            <a:r>
              <a:rPr lang="en-US" dirty="0" smtClean="0"/>
              <a:t>  de </a:t>
            </a:r>
            <a:r>
              <a:rPr lang="en-US" dirty="0" err="1" smtClean="0"/>
              <a:t>alteraciones</a:t>
            </a:r>
            <a:r>
              <a:rPr lang="en-US" dirty="0" smtClean="0"/>
              <a:t> </a:t>
            </a:r>
            <a:r>
              <a:rPr lang="en-US" dirty="0" err="1" smtClean="0"/>
              <a:t>sensitivas</a:t>
            </a:r>
            <a:r>
              <a:rPr lang="en-US" dirty="0" smtClean="0"/>
              <a:t>, </a:t>
            </a:r>
            <a:r>
              <a:rPr lang="en-US" dirty="0" err="1" smtClean="0"/>
              <a:t>propiocepción</a:t>
            </a:r>
            <a:r>
              <a:rPr lang="en-US" dirty="0" smtClean="0"/>
              <a:t>, </a:t>
            </a:r>
            <a:r>
              <a:rPr lang="en-US" dirty="0" err="1" smtClean="0"/>
              <a:t>cognición</a:t>
            </a:r>
            <a:r>
              <a:rPr lang="en-US" dirty="0" smtClean="0"/>
              <a:t>, </a:t>
            </a:r>
            <a:r>
              <a:rPr lang="en-US" dirty="0" err="1" smtClean="0"/>
              <a:t>comunicación</a:t>
            </a:r>
            <a:r>
              <a:rPr lang="en-US" dirty="0" smtClean="0"/>
              <a:t> y </a:t>
            </a:r>
            <a:r>
              <a:rPr lang="en-US" dirty="0" err="1" smtClean="0"/>
              <a:t>comportamiento</a:t>
            </a:r>
            <a:r>
              <a:rPr lang="en-US" dirty="0" smtClean="0"/>
              <a:t>, de </a:t>
            </a:r>
            <a:r>
              <a:rPr lang="en-US" dirty="0" err="1" smtClean="0"/>
              <a:t>epilepsia</a:t>
            </a:r>
            <a:r>
              <a:rPr lang="en-US" dirty="0" smtClean="0"/>
              <a:t> y de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musculoesqueléticos</a:t>
            </a:r>
            <a:r>
              <a:rPr lang="en-US" dirty="0" smtClean="0"/>
              <a:t> </a:t>
            </a:r>
            <a:r>
              <a:rPr lang="en-US" dirty="0" err="1" smtClean="0"/>
              <a:t>secundarios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7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128" y="459171"/>
            <a:ext cx="8260672" cy="803773"/>
          </a:xfrm>
        </p:spPr>
        <p:txBody>
          <a:bodyPr/>
          <a:lstStyle/>
          <a:p>
            <a:r>
              <a:rPr lang="en-US" dirty="0" smtClean="0"/>
              <a:t>ALTERACIÓN MOVIMEINTOS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932862"/>
              </p:ext>
            </p:extLst>
          </p:nvPr>
        </p:nvGraphicFramePr>
        <p:xfrm>
          <a:off x="649406" y="1167512"/>
          <a:ext cx="7735449" cy="54044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578483"/>
                <a:gridCol w="2890960"/>
                <a:gridCol w="2266006"/>
              </a:tblGrid>
              <a:tr h="474020">
                <a:tc>
                  <a:txBody>
                    <a:bodyPr/>
                    <a:lstStyle/>
                    <a:p>
                      <a:r>
                        <a:rPr lang="en-US" dirty="0" smtClean="0"/>
                        <a:t>TIPO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HAZALLGO CLÍNICO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ETIOLOGÍA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7402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Espasticidad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Hipertonicidad</a:t>
                      </a:r>
                      <a:r>
                        <a:rPr lang="en-US" sz="1200" b="1" dirty="0" smtClean="0"/>
                        <a:t>, </a:t>
                      </a:r>
                      <a:r>
                        <a:rPr lang="en-US" sz="1200" b="1" dirty="0" err="1" smtClean="0"/>
                        <a:t>hiperreflexia</a:t>
                      </a:r>
                      <a:r>
                        <a:rPr lang="en-US" sz="1200" b="1" dirty="0" smtClean="0"/>
                        <a:t>, clonus, Babinski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Parto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baseline="0" dirty="0" err="1" smtClean="0"/>
                        <a:t>pretérmino</a:t>
                      </a:r>
                      <a:r>
                        <a:rPr lang="en-US" sz="1200" b="1" baseline="0" dirty="0" smtClean="0"/>
                        <a:t>, </a:t>
                      </a:r>
                      <a:r>
                        <a:rPr lang="en-US" sz="1200" b="1" baseline="0" dirty="0" err="1" smtClean="0"/>
                        <a:t>hipoxia</a:t>
                      </a:r>
                      <a:r>
                        <a:rPr lang="en-US" sz="1200" b="1" baseline="0" dirty="0" smtClean="0"/>
                        <a:t> perinatal, trauma cerebral.</a:t>
                      </a:r>
                      <a:endParaRPr lang="en-US" sz="1200" b="1" dirty="0"/>
                    </a:p>
                  </a:txBody>
                  <a:tcPr/>
                </a:tc>
              </a:tr>
              <a:tr h="47402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Diskinesia</a:t>
                      </a:r>
                      <a:endParaRPr lang="en-US" dirty="0" smtClean="0"/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800" dirty="0" smtClean="0"/>
                        <a:t>Tension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800" b="1" dirty="0" err="1" smtClean="0"/>
                        <a:t>Distonia</a:t>
                      </a:r>
                      <a:r>
                        <a:rPr lang="en-US" sz="1800" b="1" dirty="0" smtClean="0"/>
                        <a:t>  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800" dirty="0" smtClean="0"/>
                        <a:t>               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800" dirty="0" err="1" smtClean="0"/>
                        <a:t>Corea</a:t>
                      </a:r>
                      <a:endParaRPr lang="en-US" sz="1800" dirty="0" smtClean="0"/>
                    </a:p>
                    <a:p>
                      <a:pPr marL="342900" indent="-342900">
                        <a:buAutoNum type="alphaLcPeriod"/>
                      </a:pPr>
                      <a:endParaRPr lang="en-US" sz="1800" dirty="0" smtClean="0"/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800" dirty="0" err="1" smtClean="0"/>
                        <a:t>Balismo</a:t>
                      </a:r>
                      <a:endParaRPr lang="en-US" sz="1800" dirty="0" smtClean="0"/>
                    </a:p>
                    <a:p>
                      <a:pPr marL="0" indent="0">
                        <a:buNone/>
                      </a:pPr>
                      <a:endParaRPr lang="en-US" sz="1800" dirty="0" smtClean="0"/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800" b="1" dirty="0" err="1" smtClean="0"/>
                        <a:t>Rigidéz</a:t>
                      </a:r>
                      <a:endParaRPr lang="en-US" sz="1800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1200" dirty="0" err="1" smtClean="0"/>
                        <a:t>Patrón</a:t>
                      </a:r>
                      <a:r>
                        <a:rPr lang="en-US" sz="1200" dirty="0" smtClean="0"/>
                        <a:t> extensor                                                                       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4020">
                <a:tc>
                  <a:txBody>
                    <a:bodyPr/>
                    <a:lstStyle/>
                    <a:p>
                      <a:r>
                        <a:rPr lang="en-US" dirty="0" smtClean="0"/>
                        <a:t>Ataxia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4020">
                <a:tc>
                  <a:txBody>
                    <a:bodyPr/>
                    <a:lstStyle/>
                    <a:p>
                      <a:r>
                        <a:rPr lang="en-US" dirty="0" smtClean="0"/>
                        <a:t>Tremor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402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Atonia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402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Mixta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49406" y="2741759"/>
            <a:ext cx="77354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9406" y="3314975"/>
            <a:ext cx="77354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9406" y="4222209"/>
            <a:ext cx="77354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9406" y="3776486"/>
            <a:ext cx="77354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18169" y="2712899"/>
            <a:ext cx="3376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Posturas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desordenadas</a:t>
            </a:r>
            <a:r>
              <a:rPr lang="en-US" sz="1200" b="1" dirty="0" smtClean="0"/>
              <a:t>, no </a:t>
            </a:r>
          </a:p>
          <a:p>
            <a:r>
              <a:rPr lang="en-US" sz="1200" b="1" dirty="0" err="1" smtClean="0"/>
              <a:t>Contractura</a:t>
            </a:r>
            <a:r>
              <a:rPr lang="en-US" sz="1200" b="1" dirty="0" smtClean="0"/>
              <a:t>, ROM´s </a:t>
            </a:r>
            <a:r>
              <a:rPr lang="en-US" sz="1200" b="1" dirty="0" err="1" smtClean="0"/>
              <a:t>completos</a:t>
            </a:r>
            <a:r>
              <a:rPr lang="en-US" sz="1200" b="1" dirty="0" smtClean="0"/>
              <a:t> en </a:t>
            </a:r>
            <a:r>
              <a:rPr lang="en-US" sz="1200" b="1" dirty="0" err="1" smtClean="0"/>
              <a:t>relajación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2600" y="3335735"/>
            <a:ext cx="28573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Movimientos</a:t>
            </a:r>
            <a:r>
              <a:rPr lang="en-US" sz="1100" dirty="0" smtClean="0"/>
              <a:t> </a:t>
            </a:r>
            <a:r>
              <a:rPr lang="en-US" sz="1100" dirty="0" err="1" smtClean="0"/>
              <a:t>espasmódicos</a:t>
            </a:r>
            <a:r>
              <a:rPr lang="en-US" sz="1100" dirty="0" smtClean="0"/>
              <a:t> </a:t>
            </a:r>
            <a:r>
              <a:rPr lang="en-US" sz="1100" dirty="0" err="1" smtClean="0"/>
              <a:t>espontáneos</a:t>
            </a:r>
            <a:r>
              <a:rPr lang="en-US" sz="1100" dirty="0" smtClean="0"/>
              <a:t> de </a:t>
            </a:r>
            <a:r>
              <a:rPr lang="en-US" sz="1100" dirty="0" err="1" smtClean="0"/>
              <a:t>articulaciones</a:t>
            </a:r>
            <a:r>
              <a:rPr lang="en-US" sz="1100" dirty="0" smtClean="0"/>
              <a:t> </a:t>
            </a:r>
            <a:r>
              <a:rPr lang="en-US" sz="1100" dirty="0" err="1" smtClean="0"/>
              <a:t>distales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3232600" y="3766622"/>
            <a:ext cx="2857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Movimientos</a:t>
            </a:r>
            <a:r>
              <a:rPr lang="en-US" sz="1200" dirty="0" smtClean="0"/>
              <a:t> </a:t>
            </a:r>
            <a:r>
              <a:rPr lang="en-US" sz="1200" dirty="0" err="1" smtClean="0"/>
              <a:t>involuntarios</a:t>
            </a:r>
            <a:r>
              <a:rPr lang="en-US" sz="1200" dirty="0" smtClean="0"/>
              <a:t> </a:t>
            </a:r>
            <a:r>
              <a:rPr lang="en-US" sz="1200" dirty="0" err="1" smtClean="0"/>
              <a:t>incontrolados</a:t>
            </a:r>
            <a:r>
              <a:rPr lang="en-US" sz="1200" dirty="0" smtClean="0"/>
              <a:t> de art. </a:t>
            </a:r>
            <a:r>
              <a:rPr lang="en-US" sz="1200" dirty="0" err="1" smtClean="0"/>
              <a:t>proximales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2600" y="4196256"/>
            <a:ext cx="2857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Rigidéz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extremidades</a:t>
            </a:r>
            <a:r>
              <a:rPr lang="en-US" sz="1200" b="1" dirty="0" smtClean="0"/>
              <a:t>, con </a:t>
            </a:r>
            <a:r>
              <a:rPr lang="en-US" sz="1200" b="1" dirty="0" err="1" smtClean="0"/>
              <a:t>resistencia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contínua</a:t>
            </a:r>
            <a:r>
              <a:rPr lang="en-US" sz="1200" b="1" dirty="0" smtClean="0"/>
              <a:t> o </a:t>
            </a:r>
            <a:r>
              <a:rPr lang="en-US" sz="1200" b="1" dirty="0" err="1" smtClean="0"/>
              <a:t>periódica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18169" y="4629064"/>
            <a:ext cx="2857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Ausencia</a:t>
            </a:r>
            <a:r>
              <a:rPr lang="en-US" sz="1200" dirty="0" smtClean="0"/>
              <a:t> de </a:t>
            </a:r>
            <a:r>
              <a:rPr lang="en-US" sz="1200" dirty="0" err="1" smtClean="0"/>
              <a:t>equilibrio</a:t>
            </a:r>
            <a:r>
              <a:rPr lang="en-US" sz="1200" dirty="0" smtClean="0"/>
              <a:t>, </a:t>
            </a:r>
            <a:r>
              <a:rPr lang="en-US" sz="1200" dirty="0" err="1" smtClean="0"/>
              <a:t>movimientos</a:t>
            </a:r>
            <a:r>
              <a:rPr lang="en-US" sz="1200" dirty="0" smtClean="0"/>
              <a:t> </a:t>
            </a:r>
            <a:r>
              <a:rPr lang="en-US" sz="1200" dirty="0" err="1" smtClean="0"/>
              <a:t>incoordinados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232600" y="5177357"/>
            <a:ext cx="2857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Movimientos</a:t>
            </a:r>
            <a:r>
              <a:rPr lang="en-US" sz="1200" dirty="0" smtClean="0"/>
              <a:t> </a:t>
            </a:r>
            <a:r>
              <a:rPr lang="en-US" sz="1200" dirty="0" err="1" smtClean="0"/>
              <a:t>involuntarios</a:t>
            </a:r>
            <a:r>
              <a:rPr lang="en-US" sz="1200" dirty="0" smtClean="0"/>
              <a:t> </a:t>
            </a:r>
            <a:r>
              <a:rPr lang="en-US" sz="1200" dirty="0" err="1" smtClean="0"/>
              <a:t>vibratorios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232600" y="5659606"/>
            <a:ext cx="2857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Raro</a:t>
            </a:r>
            <a:r>
              <a:rPr lang="en-US" sz="1200" dirty="0" smtClean="0"/>
              <a:t>, </a:t>
            </a:r>
            <a:r>
              <a:rPr lang="en-US" sz="1200" dirty="0" err="1" smtClean="0"/>
              <a:t>hipotonía</a:t>
            </a:r>
            <a:r>
              <a:rPr lang="en-US" sz="1200" dirty="0" smtClean="0"/>
              <a:t> de </a:t>
            </a:r>
            <a:r>
              <a:rPr lang="en-US" sz="1200" dirty="0" err="1" smtClean="0"/>
              <a:t>tronco</a:t>
            </a:r>
            <a:r>
              <a:rPr lang="en-US" sz="1200" dirty="0" smtClean="0"/>
              <a:t> y </a:t>
            </a:r>
            <a:r>
              <a:rPr lang="en-US" sz="1200" dirty="0" err="1" smtClean="0"/>
              <a:t>exteremidades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232600" y="6150131"/>
            <a:ext cx="2842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Espasticidad</a:t>
            </a:r>
            <a:r>
              <a:rPr lang="en-US" sz="1200" dirty="0" smtClean="0"/>
              <a:t> y </a:t>
            </a:r>
            <a:r>
              <a:rPr lang="en-US" sz="1200" dirty="0" err="1" smtClean="0"/>
              <a:t>distonia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089987" y="2135684"/>
            <a:ext cx="2294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Kernicterus </a:t>
            </a:r>
            <a:r>
              <a:rPr lang="en-US" sz="1200" dirty="0" err="1" smtClean="0"/>
              <a:t>por</a:t>
            </a:r>
            <a:r>
              <a:rPr lang="en-US" sz="1200" dirty="0" smtClean="0"/>
              <a:t> </a:t>
            </a:r>
            <a:r>
              <a:rPr lang="en-US" sz="1200" dirty="0" err="1" smtClean="0"/>
              <a:t>incompatibilidad</a:t>
            </a:r>
            <a:r>
              <a:rPr lang="en-US" sz="1200" dirty="0" smtClean="0"/>
              <a:t> Rh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276250" y="2741759"/>
            <a:ext cx="2294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Ictericia</a:t>
            </a:r>
            <a:r>
              <a:rPr lang="en-US" sz="1200" b="1" dirty="0" smtClean="0"/>
              <a:t> neonatal </a:t>
            </a:r>
            <a:r>
              <a:rPr lang="en-US" sz="1200" b="1" dirty="0" err="1" smtClean="0"/>
              <a:t>Hiperbilirubinemia</a:t>
            </a:r>
            <a:endParaRPr lang="en-US" sz="1200" b="1" dirty="0" smtClean="0"/>
          </a:p>
          <a:p>
            <a:r>
              <a:rPr lang="en-US" sz="1200" b="1" dirty="0" err="1" smtClean="0"/>
              <a:t>hipoxia</a:t>
            </a:r>
            <a:r>
              <a:rPr lang="en-US" sz="1200" b="1" dirty="0" smtClean="0"/>
              <a:t> neonatal. 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89987" y="3359230"/>
            <a:ext cx="229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89987" y="3776486"/>
            <a:ext cx="229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89987" y="4228287"/>
            <a:ext cx="229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89987" y="4657921"/>
            <a:ext cx="2294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 </a:t>
            </a:r>
            <a:r>
              <a:rPr lang="en-US" sz="1200" dirty="0" err="1" smtClean="0"/>
              <a:t>desconoce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089987" y="5177357"/>
            <a:ext cx="2294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Hipoxia</a:t>
            </a:r>
            <a:r>
              <a:rPr lang="en-US" sz="1200" dirty="0" smtClean="0"/>
              <a:t> cerebral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089987" y="5639022"/>
            <a:ext cx="229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89987" y="6121271"/>
            <a:ext cx="2294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Encefalitis</a:t>
            </a:r>
            <a:r>
              <a:rPr lang="en-US" sz="1200" dirty="0" smtClean="0"/>
              <a:t>, </a:t>
            </a:r>
            <a:r>
              <a:rPr lang="en-US" sz="1200" dirty="0" err="1" smtClean="0"/>
              <a:t>Hipoxia</a:t>
            </a:r>
            <a:r>
              <a:rPr lang="en-US" sz="1200" dirty="0" smtClean="0"/>
              <a:t> cerebral, Trauma al </a:t>
            </a:r>
            <a:r>
              <a:rPr lang="en-US" sz="1200" dirty="0" err="1" smtClean="0"/>
              <a:t>nacimiento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8780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ALTERACIÓN TOPOGRÁFICA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413454"/>
              </p:ext>
            </p:extLst>
          </p:nvPr>
        </p:nvGraphicFramePr>
        <p:xfrm>
          <a:off x="824095" y="2020067"/>
          <a:ext cx="7464804" cy="41504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88268"/>
                <a:gridCol w="2488268"/>
                <a:gridCol w="2488268"/>
              </a:tblGrid>
              <a:tr h="511837">
                <a:tc>
                  <a:txBody>
                    <a:bodyPr/>
                    <a:lstStyle/>
                    <a:p>
                      <a:r>
                        <a:rPr lang="en-US" dirty="0" smtClean="0"/>
                        <a:t>TIPO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HALLAZGOS CLÍNICOS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ETIOLOGÍA</a:t>
                      </a:r>
                      <a:endParaRPr lang="en-US" dirty="0"/>
                    </a:p>
                  </a:txBody>
                  <a:tcPr/>
                </a:tc>
              </a:tr>
              <a:tr h="51183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Monoplegía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Raro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dirty="0" err="1" smtClean="0"/>
                        <a:t>usualmente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una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extremidad</a:t>
                      </a:r>
                      <a:r>
                        <a:rPr lang="en-US" sz="1200" baseline="0" dirty="0" smtClean="0"/>
                        <a:t> inferior. Probable </a:t>
                      </a:r>
                      <a:r>
                        <a:rPr lang="en-US" sz="1200" baseline="0" dirty="0" err="1" smtClean="0"/>
                        <a:t>hemiplejía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Prenatal 42%, Perinatal 16%, pre y perinatal 9%, </a:t>
                      </a:r>
                      <a:r>
                        <a:rPr lang="en-US" sz="1200" dirty="0" err="1" smtClean="0"/>
                        <a:t>Desconoce</a:t>
                      </a:r>
                      <a:r>
                        <a:rPr lang="en-US" sz="1200" dirty="0" smtClean="0"/>
                        <a:t> 34% </a:t>
                      </a:r>
                      <a:endParaRPr lang="en-US" sz="1200" dirty="0"/>
                    </a:p>
                  </a:txBody>
                  <a:tcPr/>
                </a:tc>
              </a:tr>
              <a:tr h="51183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Hemiplegía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Espasticidad</a:t>
                      </a:r>
                      <a:r>
                        <a:rPr lang="en-US" sz="1200" dirty="0" smtClean="0"/>
                        <a:t> en </a:t>
                      </a:r>
                      <a:r>
                        <a:rPr lang="en-US" sz="1200" dirty="0" err="1" smtClean="0"/>
                        <a:t>extremidad</a:t>
                      </a:r>
                      <a:r>
                        <a:rPr lang="en-US" sz="1200" dirty="0" smtClean="0"/>
                        <a:t> superior e inferior del </a:t>
                      </a:r>
                      <a:r>
                        <a:rPr lang="en-US" sz="1200" dirty="0" err="1" smtClean="0"/>
                        <a:t>msimo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lado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</a:t>
                      </a:r>
                      <a:endParaRPr lang="en-US" dirty="0"/>
                    </a:p>
                  </a:txBody>
                  <a:tcPr/>
                </a:tc>
              </a:tr>
              <a:tr h="57750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Paraplegía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Espasticidad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exclusiva</a:t>
                      </a:r>
                      <a:r>
                        <a:rPr lang="en-US" sz="1200" baseline="0" dirty="0" smtClean="0"/>
                        <a:t> de </a:t>
                      </a:r>
                      <a:r>
                        <a:rPr lang="en-US" sz="1200" baseline="0" dirty="0" err="1" smtClean="0"/>
                        <a:t>extremidades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inferiores</a:t>
                      </a:r>
                      <a:r>
                        <a:rPr lang="en-US" sz="1200" baseline="0" dirty="0" smtClean="0"/>
                        <a:t>, </a:t>
                      </a:r>
                      <a:r>
                        <a:rPr lang="en-US" sz="1200" baseline="0" dirty="0" err="1" smtClean="0"/>
                        <a:t>las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extremidades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superiores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sanas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Descartar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lesiones</a:t>
                      </a:r>
                      <a:r>
                        <a:rPr lang="en-US" sz="1200" baseline="0" dirty="0" smtClean="0"/>
                        <a:t> del </a:t>
                      </a:r>
                      <a:r>
                        <a:rPr lang="en-US" sz="1200" baseline="0" dirty="0" err="1" smtClean="0"/>
                        <a:t>cordón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medular</a:t>
                      </a:r>
                      <a:endParaRPr lang="en-US" sz="1200" dirty="0"/>
                    </a:p>
                  </a:txBody>
                  <a:tcPr/>
                </a:tc>
              </a:tr>
              <a:tr h="51183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Diplegía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Espasticidad</a:t>
                      </a:r>
                      <a:r>
                        <a:rPr lang="en-US" sz="1200" dirty="0" smtClean="0"/>
                        <a:t> de </a:t>
                      </a:r>
                      <a:r>
                        <a:rPr lang="en-US" sz="1200" dirty="0" err="1" smtClean="0"/>
                        <a:t>las</a:t>
                      </a:r>
                      <a:r>
                        <a:rPr lang="en-US" sz="1200" dirty="0" smtClean="0"/>
                        <a:t> 4 </a:t>
                      </a:r>
                      <a:r>
                        <a:rPr lang="en-US" sz="1200" dirty="0" err="1" smtClean="0"/>
                        <a:t>extremidades</a:t>
                      </a:r>
                      <a:r>
                        <a:rPr lang="en-US" sz="1200" dirty="0" smtClean="0"/>
                        <a:t> con mayor </a:t>
                      </a:r>
                      <a:r>
                        <a:rPr lang="en-US" sz="1200" dirty="0" err="1" smtClean="0"/>
                        <a:t>involucro</a:t>
                      </a:r>
                      <a:r>
                        <a:rPr lang="en-US" sz="1200" baseline="0" dirty="0" smtClean="0"/>
                        <a:t> de </a:t>
                      </a:r>
                      <a:r>
                        <a:rPr lang="en-US" sz="1200" baseline="0" dirty="0" err="1" smtClean="0"/>
                        <a:t>las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inferiores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Peso </a:t>
                      </a:r>
                      <a:r>
                        <a:rPr lang="en-US" sz="1200" dirty="0" err="1" smtClean="0"/>
                        <a:t>bajo</a:t>
                      </a:r>
                      <a:r>
                        <a:rPr lang="en-US" sz="1200" dirty="0" smtClean="0"/>
                        <a:t> al </a:t>
                      </a:r>
                      <a:r>
                        <a:rPr lang="en-US" sz="1200" dirty="0" err="1" smtClean="0"/>
                        <a:t>nacimiento</a:t>
                      </a:r>
                      <a:endParaRPr lang="en-US" sz="1200" dirty="0"/>
                    </a:p>
                  </a:txBody>
                  <a:tcPr/>
                </a:tc>
              </a:tr>
              <a:tr h="51183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Triplejía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Tres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extremidades</a:t>
                      </a:r>
                      <a:r>
                        <a:rPr lang="en-US" sz="1200" dirty="0" smtClean="0"/>
                        <a:t> con </a:t>
                      </a:r>
                      <a:r>
                        <a:rPr lang="en-US" sz="1200" dirty="0" err="1" smtClean="0"/>
                        <a:t>espasticidad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Perinatal 47%, </a:t>
                      </a:r>
                      <a:r>
                        <a:rPr lang="en-US" sz="1200" dirty="0" err="1" smtClean="0"/>
                        <a:t>nacimiento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pretérmino</a:t>
                      </a:r>
                      <a:endParaRPr lang="en-US" sz="1200" dirty="0"/>
                    </a:p>
                  </a:txBody>
                  <a:tcPr/>
                </a:tc>
              </a:tr>
              <a:tr h="74250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Involucro</a:t>
                      </a:r>
                      <a:r>
                        <a:rPr lang="en-US" dirty="0" smtClean="0"/>
                        <a:t> total.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Espasticidad</a:t>
                      </a:r>
                      <a:r>
                        <a:rPr lang="en-US" sz="1200" dirty="0" smtClean="0"/>
                        <a:t> o </a:t>
                      </a:r>
                      <a:r>
                        <a:rPr lang="en-US" sz="1200" dirty="0" err="1" smtClean="0"/>
                        <a:t>atetosis</a:t>
                      </a:r>
                      <a:r>
                        <a:rPr lang="en-US" sz="1200" dirty="0" smtClean="0"/>
                        <a:t> en </a:t>
                      </a:r>
                      <a:r>
                        <a:rPr lang="en-US" sz="1200" dirty="0" err="1" smtClean="0"/>
                        <a:t>las</a:t>
                      </a:r>
                      <a:r>
                        <a:rPr lang="en-US" sz="1200" dirty="0" smtClean="0"/>
                        <a:t> 4 </a:t>
                      </a:r>
                      <a:r>
                        <a:rPr lang="en-US" sz="1200" dirty="0" err="1" smtClean="0"/>
                        <a:t>extremidades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dirty="0" err="1" smtClean="0"/>
                        <a:t>cuadriplejía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Prenatal 50-55%,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err="1" smtClean="0"/>
                        <a:t>Malformaciones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cerebrales</a:t>
                      </a:r>
                      <a:r>
                        <a:rPr lang="en-US" sz="1200" dirty="0" smtClean="0"/>
                        <a:t>, </a:t>
                      </a:r>
                    </a:p>
                    <a:p>
                      <a:r>
                        <a:rPr lang="en-US" sz="1200" dirty="0" smtClean="0"/>
                        <a:t>Perinatal 30%,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Anoxia cerebral</a:t>
                      </a:r>
                    </a:p>
                    <a:p>
                      <a:r>
                        <a:rPr lang="en-US" sz="1200" dirty="0" smtClean="0"/>
                        <a:t>Postnatal</a:t>
                      </a:r>
                      <a:r>
                        <a:rPr lang="en-US" sz="1200" baseline="0" dirty="0" smtClean="0"/>
                        <a:t> 15-20%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55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adripleg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1" y="1739900"/>
            <a:ext cx="2403335" cy="337437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 descr="dipleg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705191"/>
            <a:ext cx="1693333" cy="546236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 descr="hemiplegi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1" y="1189828"/>
            <a:ext cx="1938866" cy="392445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40933" y="5249333"/>
            <a:ext cx="206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HEMIPLEJIA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63992" y="320040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DIPLEJIA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5634" y="5249333"/>
            <a:ext cx="240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CUADRIPLEJIA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8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CAUSAS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797119"/>
              </p:ext>
            </p:extLst>
          </p:nvPr>
        </p:nvGraphicFramePr>
        <p:xfrm>
          <a:off x="273728" y="1732424"/>
          <a:ext cx="2444593" cy="37084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44459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PRENATAL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aseline="0" dirty="0" err="1" smtClean="0"/>
                        <a:t>Malformación</a:t>
                      </a:r>
                      <a:r>
                        <a:rPr lang="en-US" sz="1200" baseline="0" dirty="0" smtClean="0"/>
                        <a:t> cerebral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Eventos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vasculares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Infección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materna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Alteraciones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metabólicas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Toxinas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Síndromes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genéticos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Preclamsia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Hemorragia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anteparto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Embarazos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múltiples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050637"/>
              </p:ext>
            </p:extLst>
          </p:nvPr>
        </p:nvGraphicFramePr>
        <p:xfrm>
          <a:off x="2928458" y="159148"/>
          <a:ext cx="2813282" cy="63906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8132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PERINATAL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Hipoxia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intraparto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Encefalopatía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Hipoglicemia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Infección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Nacimeinto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pretérmino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Bajo</a:t>
                      </a:r>
                      <a:r>
                        <a:rPr lang="en-US" sz="1200" dirty="0" smtClean="0"/>
                        <a:t> peso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Bajo</a:t>
                      </a:r>
                      <a:r>
                        <a:rPr lang="en-US" sz="1200" dirty="0" smtClean="0"/>
                        <a:t> peso </a:t>
                      </a:r>
                      <a:r>
                        <a:rPr lang="en-US" sz="1200" dirty="0" err="1" smtClean="0"/>
                        <a:t>placentario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Bajo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puntuación</a:t>
                      </a:r>
                      <a:r>
                        <a:rPr lang="en-US" sz="1200" dirty="0" smtClean="0"/>
                        <a:t> APGAR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Prolapso</a:t>
                      </a:r>
                      <a:r>
                        <a:rPr lang="en-US" sz="1200" baseline="0" dirty="0" smtClean="0"/>
                        <a:t> de </a:t>
                      </a:r>
                      <a:r>
                        <a:rPr lang="en-US" sz="1200" baseline="0" dirty="0" err="1" smtClean="0"/>
                        <a:t>cordón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Hemorragia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Trauma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obstétrico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DCP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Presentación</a:t>
                      </a:r>
                      <a:r>
                        <a:rPr lang="en-US" sz="1200" dirty="0" smtClean="0"/>
                        <a:t> fetal </a:t>
                      </a:r>
                      <a:r>
                        <a:rPr lang="en-US" sz="1200" dirty="0" err="1" smtClean="0"/>
                        <a:t>anormal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Choque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materno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Segunda</a:t>
                      </a:r>
                      <a:r>
                        <a:rPr lang="en-US" sz="1200" dirty="0" smtClean="0"/>
                        <a:t> estancia de labor de </a:t>
                      </a:r>
                      <a:r>
                        <a:rPr lang="en-US" sz="1200" dirty="0" err="1" smtClean="0"/>
                        <a:t>parto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prolongado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Cesárea</a:t>
                      </a:r>
                      <a:r>
                        <a:rPr lang="en-US" sz="1200" dirty="0" smtClean="0"/>
                        <a:t> de </a:t>
                      </a:r>
                      <a:r>
                        <a:rPr lang="en-US" sz="1200" dirty="0" err="1" smtClean="0"/>
                        <a:t>emergencia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173025"/>
              </p:ext>
            </p:extLst>
          </p:nvPr>
        </p:nvGraphicFramePr>
        <p:xfrm>
          <a:off x="6012668" y="2020067"/>
          <a:ext cx="2669779" cy="29667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6697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POSTNATAL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Infección</a:t>
                      </a:r>
                      <a:r>
                        <a:rPr lang="en-US" sz="1200" dirty="0" smtClean="0"/>
                        <a:t>, meningitis, septicemia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Lesión</a:t>
                      </a:r>
                      <a:r>
                        <a:rPr lang="en-US" sz="1200" dirty="0" smtClean="0"/>
                        <a:t> cerebral </a:t>
                      </a:r>
                      <a:r>
                        <a:rPr lang="en-US" sz="1200" dirty="0" err="1" smtClean="0"/>
                        <a:t>traumática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Infarto</a:t>
                      </a:r>
                      <a:r>
                        <a:rPr lang="en-US" sz="1200" dirty="0" smtClean="0"/>
                        <a:t> cerebral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Crisis </a:t>
                      </a:r>
                      <a:r>
                        <a:rPr lang="en-US" sz="1200" dirty="0" err="1" smtClean="0"/>
                        <a:t>convulsivas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Sepsis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Enfermedad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respiratoria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Alteraciones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cardiacas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22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niño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diferente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Content Placeholder 3" descr="diferentes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6" b="12645"/>
          <a:stretch/>
        </p:blipFill>
        <p:spPr>
          <a:xfrm>
            <a:off x="1463040" y="2336799"/>
            <a:ext cx="6196405" cy="3386269"/>
          </a:xfrm>
          <a:ln w="28575" cmpd="sng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27354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251</TotalTime>
  <Words>920</Words>
  <Application>Microsoft Macintosh PowerPoint</Application>
  <PresentationFormat>On-screen Show (4:3)</PresentationFormat>
  <Paragraphs>183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Pushpin</vt:lpstr>
      <vt:lpstr>Escuela de Padres</vt:lpstr>
      <vt:lpstr>HISTORIA</vt:lpstr>
      <vt:lpstr>PowerPoint Presentation</vt:lpstr>
      <vt:lpstr>DEFINICIÓN</vt:lpstr>
      <vt:lpstr>ALTERACIÓN MOVIMEINTOS</vt:lpstr>
      <vt:lpstr>ALTERACIÓN TOPOGRÁFICA</vt:lpstr>
      <vt:lpstr>PowerPoint Presentation</vt:lpstr>
      <vt:lpstr>CAUSAS</vt:lpstr>
      <vt:lpstr>Cada niño es diferente…</vt:lpstr>
      <vt:lpstr>PowerPoint Presentation</vt:lpstr>
      <vt:lpstr>Intervenciones…</vt:lpstr>
      <vt:lpstr>Áreas a estimular…</vt:lpstr>
      <vt:lpstr>PowerPoint Presentation</vt:lpstr>
      <vt:lpstr>TERAPIA FÍSICA PIEDRA ANGULAR</vt:lpstr>
      <vt:lpstr>PowerPoint Presentation</vt:lpstr>
      <vt:lpstr>PowerPoint Presentation</vt:lpstr>
      <vt:lpstr>PowerPoint Presentation</vt:lpstr>
      <vt:lpstr>PowerPoint Presentation</vt:lpstr>
      <vt:lpstr>TRATAMEINTO QUIRÚRGICO</vt:lpstr>
      <vt:lpstr>PRONÓSTICO DEAMBULACIÓN</vt:lpstr>
      <vt:lpstr>CONSEJOS PARA LOS PADRES</vt:lpstr>
      <vt:lpstr>PowerPoint Presentation</vt:lpstr>
      <vt:lpstr>PowerPoint Presentation</vt:lpstr>
      <vt:lpstr>AMIGOS</vt:lpstr>
      <vt:lpstr>SEAMOS AMIGOS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GABS</dc:creator>
  <cp:lastModifiedBy>GABS</cp:lastModifiedBy>
  <cp:revision>18</cp:revision>
  <dcterms:created xsi:type="dcterms:W3CDTF">2013-10-02T00:30:49Z</dcterms:created>
  <dcterms:modified xsi:type="dcterms:W3CDTF">2015-01-23T22:24:19Z</dcterms:modified>
</cp:coreProperties>
</file>