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8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2091C-C28E-9F47-B823-0D16DE3AC164}" type="datetimeFigureOut">
              <a:rPr lang="en-US" smtClean="0"/>
              <a:t>1/23/15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C4B1F-581B-1E4E-95FF-3EE61B06B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9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E406FEA-9893-7946-8E88-8AB8AAD5C041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27BF607-FE63-AC4E-B568-700549EB35DF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056F33A-7771-AF42-A180-9844BC67587B}" type="slidenum">
              <a:rPr lang="es-MX"/>
              <a:pPr/>
              <a:t>20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78298BE-2B0B-CC43-AF6B-FE9889528DFB}" type="slidenum">
              <a:rPr lang="es-MX"/>
              <a:pPr/>
              <a:t>21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C4642DE-278A-A14A-8E11-DCBE43D897A6}" type="slidenum">
              <a:rPr lang="es-MX"/>
              <a:pPr/>
              <a:t>24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49B3-15E8-AF44-9A84-A7C28750E7C0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9F-E8B8-FB4B-A1A4-F770AB8C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4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49B3-15E8-AF44-9A84-A7C28750E7C0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9F-E8B8-FB4B-A1A4-F770AB8C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2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49B3-15E8-AF44-9A84-A7C28750E7C0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9F-E8B8-FB4B-A1A4-F770AB8C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1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49B3-15E8-AF44-9A84-A7C28750E7C0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9F-E8B8-FB4B-A1A4-F770AB8C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66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49B3-15E8-AF44-9A84-A7C28750E7C0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9F-E8B8-FB4B-A1A4-F770AB8C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3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49B3-15E8-AF44-9A84-A7C28750E7C0}" type="datetimeFigureOut">
              <a:rPr lang="en-US" smtClean="0"/>
              <a:t>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9F-E8B8-FB4B-A1A4-F770AB8C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21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49B3-15E8-AF44-9A84-A7C28750E7C0}" type="datetimeFigureOut">
              <a:rPr lang="en-US" smtClean="0"/>
              <a:t>1/23/15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9F-E8B8-FB4B-A1A4-F770AB8C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0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49B3-15E8-AF44-9A84-A7C28750E7C0}" type="datetimeFigureOut">
              <a:rPr lang="en-US" smtClean="0"/>
              <a:t>1/23/15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9F-E8B8-FB4B-A1A4-F770AB8C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15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49B3-15E8-AF44-9A84-A7C28750E7C0}" type="datetimeFigureOut">
              <a:rPr lang="en-US" smtClean="0"/>
              <a:t>1/23/15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9F-E8B8-FB4B-A1A4-F770AB8C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72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49B3-15E8-AF44-9A84-A7C28750E7C0}" type="datetimeFigureOut">
              <a:rPr lang="en-US" smtClean="0"/>
              <a:t>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9F-E8B8-FB4B-A1A4-F770AB8C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3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49B3-15E8-AF44-9A84-A7C28750E7C0}" type="datetimeFigureOut">
              <a:rPr lang="en-US" smtClean="0"/>
              <a:t>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9F-E8B8-FB4B-A1A4-F770AB8C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92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A49B3-15E8-AF44-9A84-A7C28750E7C0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63A9F-E8B8-FB4B-A1A4-F770AB8C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5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64644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MX" dirty="0" smtClean="0">
                <a:solidFill>
                  <a:srgbClr val="C00000"/>
                </a:solidFill>
                <a:latin typeface="Ebrima" charset="0"/>
                <a:cs typeface="Ebrima" charset="0"/>
              </a:rPr>
              <a:t/>
            </a:r>
            <a:br>
              <a:rPr lang="es-MX" dirty="0" smtClean="0">
                <a:solidFill>
                  <a:srgbClr val="C00000"/>
                </a:solidFill>
                <a:latin typeface="Ebrima" charset="0"/>
                <a:cs typeface="Ebrima" charset="0"/>
              </a:rPr>
            </a:br>
            <a:r>
              <a:rPr lang="es-MX" dirty="0" smtClean="0">
                <a:solidFill>
                  <a:srgbClr val="C00000"/>
                </a:solidFill>
                <a:latin typeface="Ebrima" charset="0"/>
                <a:cs typeface="Ebrima" charset="0"/>
              </a:rPr>
              <a:t>DISPLASIA DEL DESARROLLO DE LA CADERA</a:t>
            </a:r>
            <a:br>
              <a:rPr lang="es-MX" dirty="0" smtClean="0">
                <a:solidFill>
                  <a:srgbClr val="C00000"/>
                </a:solidFill>
                <a:latin typeface="Ebrima" charset="0"/>
                <a:cs typeface="Ebrima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5810" y="4453334"/>
            <a:ext cx="731301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Dra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 LUZ GABRIELA VILLARREAL RIVERA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Ortopedia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Pedi</a:t>
            </a:r>
            <a:r>
              <a:rPr lang="en-US" b="1" dirty="0" err="1" smtClean="0">
                <a:solidFill>
                  <a:srgbClr val="FFFF00"/>
                </a:solidFill>
              </a:rPr>
              <a:t>átrica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Hospital Regional </a:t>
            </a:r>
            <a:r>
              <a:rPr lang="en-US" b="1" dirty="0" err="1" smtClean="0">
                <a:solidFill>
                  <a:srgbClr val="FFFF00"/>
                </a:solidFill>
              </a:rPr>
              <a:t>Materno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Infantil</a:t>
            </a:r>
            <a:r>
              <a:rPr lang="en-US" b="1" dirty="0" smtClean="0">
                <a:solidFill>
                  <a:srgbClr val="FFFF00"/>
                </a:solidFill>
              </a:rPr>
              <a:t> de Alta </a:t>
            </a:r>
            <a:r>
              <a:rPr lang="en-US" b="1" dirty="0" err="1" smtClean="0">
                <a:solidFill>
                  <a:srgbClr val="FFFF00"/>
                </a:solidFill>
              </a:rPr>
              <a:t>Especialidad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Hospital </a:t>
            </a:r>
            <a:r>
              <a:rPr lang="en-US" b="1" dirty="0" err="1" smtClean="0">
                <a:solidFill>
                  <a:srgbClr val="FFFF00"/>
                </a:solidFill>
              </a:rPr>
              <a:t>Christus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Muguerza</a:t>
            </a:r>
            <a:r>
              <a:rPr lang="en-US" b="1" dirty="0" smtClean="0">
                <a:solidFill>
                  <a:srgbClr val="FFFF00"/>
                </a:solidFill>
              </a:rPr>
              <a:t> de Alta </a:t>
            </a:r>
            <a:r>
              <a:rPr lang="en-US" b="1" dirty="0" err="1" smtClean="0">
                <a:solidFill>
                  <a:srgbClr val="FFFF00"/>
                </a:solidFill>
              </a:rPr>
              <a:t>Especialidad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Monterrey, N.L., México.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28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0625" t="4167" r="10892" b="27083"/>
          <a:stretch>
            <a:fillRect/>
          </a:stretch>
        </p:blipFill>
        <p:spPr bwMode="auto">
          <a:xfrm>
            <a:off x="684213" y="1412875"/>
            <a:ext cx="5529262" cy="5165725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1267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6000">
                <a:latin typeface="DaunPenh" charset="0"/>
                <a:cs typeface="DaunPenh" charset="0"/>
              </a:rPr>
              <a:t>EXPLORACIÓN FÍSICA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372225" y="2565400"/>
            <a:ext cx="27717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200" b="1" dirty="0">
                <a:solidFill>
                  <a:schemeClr val="accent1">
                    <a:lumMod val="75000"/>
                  </a:schemeClr>
                </a:solidFill>
                <a:latin typeface="DaunPenh" pitchFamily="2" charset="0"/>
                <a:ea typeface="+mn-ea"/>
                <a:cs typeface="DaunPenh" pitchFamily="2" charset="0"/>
              </a:rPr>
              <a:t>SIGNO BARLOW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372225" y="5084763"/>
            <a:ext cx="2771775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200" b="1" dirty="0">
                <a:solidFill>
                  <a:schemeClr val="accent1">
                    <a:lumMod val="75000"/>
                  </a:schemeClr>
                </a:solidFill>
                <a:latin typeface="DaunPenh" pitchFamily="2" charset="0"/>
                <a:ea typeface="+mn-ea"/>
                <a:cs typeface="DaunPenh" pitchFamily="2" charset="0"/>
              </a:rPr>
              <a:t>SIGNO ORTOLANI</a:t>
            </a:r>
          </a:p>
        </p:txBody>
      </p:sp>
    </p:spTree>
    <p:extLst>
      <p:ext uri="{BB962C8B-B14F-4D97-AF65-F5344CB8AC3E}">
        <p14:creationId xmlns:p14="http://schemas.microsoft.com/office/powerpoint/2010/main" val="91838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784" t="20833" r="47501" b="12500"/>
          <a:stretch>
            <a:fillRect/>
          </a:stretch>
        </p:blipFill>
        <p:spPr bwMode="auto">
          <a:xfrm>
            <a:off x="260350" y="1773238"/>
            <a:ext cx="4078288" cy="3154362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3125" t="22437" r="46249" b="10417"/>
          <a:stretch>
            <a:fillRect/>
          </a:stretch>
        </p:blipFill>
        <p:spPr bwMode="auto">
          <a:xfrm>
            <a:off x="4932363" y="1758950"/>
            <a:ext cx="3816350" cy="324485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23850" y="4165709"/>
            <a:ext cx="3960813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s-MX" sz="2400" dirty="0">
                <a:solidFill>
                  <a:srgbClr val="7F7F7F"/>
                </a:solidFill>
                <a:latin typeface="DaunPenh" charset="0"/>
                <a:cs typeface="DaunPenh" charset="0"/>
              </a:rPr>
              <a:t>ASIMETRIA EN LA ABDUCCIÓN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292725" y="4199326"/>
            <a:ext cx="30956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aunPenh" pitchFamily="2" charset="0"/>
                <a:ea typeface="+mn-ea"/>
                <a:cs typeface="DaunPenh" pitchFamily="2" charset="0"/>
              </a:rPr>
              <a:t>SIGNO DE GALLEAZI</a:t>
            </a:r>
          </a:p>
        </p:txBody>
      </p:sp>
    </p:spTree>
    <p:extLst>
      <p:ext uri="{BB962C8B-B14F-4D97-AF65-F5344CB8AC3E}">
        <p14:creationId xmlns:p14="http://schemas.microsoft.com/office/powerpoint/2010/main" val="1427857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sz="5400">
                <a:latin typeface="DaunPenh" charset="0"/>
                <a:cs typeface="DaunPenh" charset="0"/>
              </a:rPr>
              <a:t>PROBLEMA DE SALUD PÚBLICA</a:t>
            </a:r>
          </a:p>
        </p:txBody>
      </p:sp>
      <p:sp>
        <p:nvSpPr>
          <p:cNvPr id="12" name="11 Triángulo rectángulo"/>
          <p:cNvSpPr/>
          <p:nvPr/>
        </p:nvSpPr>
        <p:spPr>
          <a:xfrm flipH="1">
            <a:off x="457200" y="3352800"/>
            <a:ext cx="7924800" cy="28194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3" name="12 Llamada de nube"/>
          <p:cNvSpPr/>
          <p:nvPr/>
        </p:nvSpPr>
        <p:spPr>
          <a:xfrm>
            <a:off x="0" y="3505200"/>
            <a:ext cx="2286000" cy="1295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4" name="13 CuadroTexto"/>
          <p:cNvSpPr txBox="1">
            <a:spLocks noChangeArrowheads="1"/>
          </p:cNvSpPr>
          <p:nvPr/>
        </p:nvSpPr>
        <p:spPr bwMode="auto">
          <a:xfrm>
            <a:off x="304800" y="3810000"/>
            <a:ext cx="175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s-MX"/>
              <a:t>DX TEMPRANO 1-6 meses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23334" r="48438" b="17999"/>
          <a:stretch>
            <a:fillRect/>
          </a:stretch>
        </p:blipFill>
        <p:spPr bwMode="auto">
          <a:xfrm>
            <a:off x="762000" y="5029200"/>
            <a:ext cx="12049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Llamada ovalada"/>
          <p:cNvSpPr/>
          <p:nvPr/>
        </p:nvSpPr>
        <p:spPr>
          <a:xfrm>
            <a:off x="4572000" y="1676400"/>
            <a:ext cx="1524000" cy="13716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23334" r="78125" b="51334"/>
          <a:stretch>
            <a:fillRect/>
          </a:stretch>
        </p:blipFill>
        <p:spPr bwMode="auto">
          <a:xfrm>
            <a:off x="2362200" y="5029200"/>
            <a:ext cx="18684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Llamada rectangular redondeada"/>
          <p:cNvSpPr/>
          <p:nvPr/>
        </p:nvSpPr>
        <p:spPr>
          <a:xfrm>
            <a:off x="2514600" y="3276600"/>
            <a:ext cx="1600200" cy="838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4572000" y="1981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s-MX" sz="2400"/>
              <a:t>18-24 meses</a:t>
            </a:r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t="27333" r="45313" b="31332"/>
          <a:stretch>
            <a:fillRect/>
          </a:stretch>
        </p:blipFill>
        <p:spPr bwMode="auto">
          <a:xfrm>
            <a:off x="4648200" y="3276600"/>
            <a:ext cx="20796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28667" r="52344" b="23334"/>
          <a:stretch>
            <a:fillRect/>
          </a:stretch>
        </p:blipFill>
        <p:spPr bwMode="auto">
          <a:xfrm>
            <a:off x="4800600" y="4724400"/>
            <a:ext cx="172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Llamada rectangular"/>
          <p:cNvSpPr/>
          <p:nvPr/>
        </p:nvSpPr>
        <p:spPr>
          <a:xfrm>
            <a:off x="6781800" y="1219200"/>
            <a:ext cx="1905000" cy="990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26" name="25 CuadroTexto"/>
          <p:cNvSpPr txBox="1">
            <a:spLocks noChangeArrowheads="1"/>
          </p:cNvSpPr>
          <p:nvPr/>
        </p:nvSpPr>
        <p:spPr bwMode="auto">
          <a:xfrm>
            <a:off x="6858000" y="1447800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s-MX" sz="2400"/>
              <a:t>24m-6 años</a:t>
            </a:r>
          </a:p>
        </p:txBody>
      </p:sp>
      <p:sp>
        <p:nvSpPr>
          <p:cNvPr id="19" name="18 CuadroTexto"/>
          <p:cNvSpPr txBox="1">
            <a:spLocks noChangeArrowheads="1"/>
          </p:cNvSpPr>
          <p:nvPr/>
        </p:nvSpPr>
        <p:spPr bwMode="auto">
          <a:xfrm>
            <a:off x="2667000" y="3330575"/>
            <a:ext cx="137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s-MX" sz="2000"/>
              <a:t>6-18 meses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t="27333" r="45313" b="31332"/>
          <a:stretch>
            <a:fillRect/>
          </a:stretch>
        </p:blipFill>
        <p:spPr bwMode="auto">
          <a:xfrm>
            <a:off x="7064375" y="3962400"/>
            <a:ext cx="20796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34000" r="79688" b="47333"/>
          <a:stretch>
            <a:fillRect/>
          </a:stretch>
        </p:blipFill>
        <p:spPr bwMode="auto">
          <a:xfrm>
            <a:off x="7467600" y="23622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25999" r="42969" b="22000"/>
          <a:stretch>
            <a:fillRect/>
          </a:stretch>
        </p:blipFill>
        <p:spPr bwMode="auto">
          <a:xfrm>
            <a:off x="6934200" y="5410200"/>
            <a:ext cx="21526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22 Conector recto"/>
          <p:cNvCxnSpPr/>
          <p:nvPr/>
        </p:nvCxnSpPr>
        <p:spPr>
          <a:xfrm>
            <a:off x="2268538" y="1268413"/>
            <a:ext cx="0" cy="5589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>
            <a:spLocks noChangeArrowheads="1"/>
          </p:cNvSpPr>
          <p:nvPr/>
        </p:nvSpPr>
        <p:spPr bwMode="auto">
          <a:xfrm>
            <a:off x="71438" y="1570038"/>
            <a:ext cx="2124075" cy="922337"/>
          </a:xfrm>
          <a:prstGeom prst="rect">
            <a:avLst/>
          </a:pr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s-MX">
                <a:solidFill>
                  <a:srgbClr val="FFFFFF"/>
                </a:solidFill>
              </a:rPr>
              <a:t>Tiempo para detección temprana y prevención .</a:t>
            </a:r>
          </a:p>
        </p:txBody>
      </p:sp>
      <p:sp>
        <p:nvSpPr>
          <p:cNvPr id="13333" name="28 CuadroTexto"/>
          <p:cNvSpPr txBox="1">
            <a:spLocks noChangeArrowheads="1"/>
          </p:cNvSpPr>
          <p:nvPr/>
        </p:nvSpPr>
        <p:spPr bwMode="auto">
          <a:xfrm>
            <a:off x="0" y="2708275"/>
            <a:ext cx="21955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s-MX" sz="2400" b="1"/>
              <a:t>Costo?   </a:t>
            </a:r>
            <a:r>
              <a:rPr lang="es-MX"/>
              <a:t>$ 1,500 </a:t>
            </a:r>
          </a:p>
        </p:txBody>
      </p:sp>
    </p:spTree>
    <p:extLst>
      <p:ext uri="{BB962C8B-B14F-4D97-AF65-F5344CB8AC3E}">
        <p14:creationId xmlns:p14="http://schemas.microsoft.com/office/powerpoint/2010/main" val="323520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 animBg="1"/>
      <p:bldP spid="21" grpId="0" animBg="1"/>
      <p:bldP spid="22" grpId="0"/>
      <p:bldP spid="25" grpId="0" animBg="1"/>
      <p:bldP spid="26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23540" r="53864" b="36140"/>
          <a:stretch>
            <a:fillRect/>
          </a:stretch>
        </p:blipFill>
        <p:spPr bwMode="auto">
          <a:xfrm>
            <a:off x="755650" y="476250"/>
            <a:ext cx="33845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t="29840" r="49261" b="14722"/>
          <a:stretch>
            <a:fillRect/>
          </a:stretch>
        </p:blipFill>
        <p:spPr bwMode="auto">
          <a:xfrm>
            <a:off x="323850" y="3644900"/>
            <a:ext cx="424815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abajo"/>
          <p:cNvSpPr/>
          <p:nvPr/>
        </p:nvSpPr>
        <p:spPr>
          <a:xfrm>
            <a:off x="2051050" y="2565400"/>
            <a:ext cx="792163" cy="15113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4643438" y="333375"/>
            <a:ext cx="4176712" cy="3970338"/>
          </a:xfrm>
          <a:prstGeom prst="rect">
            <a:avLst/>
          </a:pr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Resultado final de DDC no diagnosticada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OA tempranas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                  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                          REEMPLAZOS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                    TOTALES DE CADERA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            </a:t>
            </a:r>
          </a:p>
        </p:txBody>
      </p:sp>
      <p:sp>
        <p:nvSpPr>
          <p:cNvPr id="14343" name="7 CuadroTexto"/>
          <p:cNvSpPr txBox="1">
            <a:spLocks noChangeArrowheads="1"/>
          </p:cNvSpPr>
          <p:nvPr/>
        </p:nvSpPr>
        <p:spPr bwMode="auto">
          <a:xfrm>
            <a:off x="5003800" y="3429000"/>
            <a:ext cx="3529013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s-MX" sz="2800" b="1"/>
              <a:t>COSTO?   </a:t>
            </a:r>
            <a:r>
              <a:rPr lang="es-MX"/>
              <a:t>Aprox. $150.000</a:t>
            </a:r>
          </a:p>
        </p:txBody>
      </p:sp>
      <p:sp>
        <p:nvSpPr>
          <p:cNvPr id="9" name="8 Flecha abajo"/>
          <p:cNvSpPr/>
          <p:nvPr/>
        </p:nvSpPr>
        <p:spPr>
          <a:xfrm>
            <a:off x="5219700" y="1125538"/>
            <a:ext cx="504825" cy="57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1" name="10 Flecha doblada hacia arriba"/>
          <p:cNvSpPr/>
          <p:nvPr/>
        </p:nvSpPr>
        <p:spPr>
          <a:xfrm rot="5400000">
            <a:off x="5003800" y="2205038"/>
            <a:ext cx="863600" cy="8636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4716463" y="4508500"/>
            <a:ext cx="4103687" cy="1262063"/>
          </a:xfrm>
          <a:prstGeom prst="rect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Costo anual de Reemplazos de cadera y rodilla en USA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MX" sz="2800" b="1" dirty="0">
                <a:latin typeface="+mn-lt"/>
                <a:ea typeface="+mn-ea"/>
                <a:cs typeface="+mn-cs"/>
              </a:rPr>
              <a:t>$ 7.9 billones anuales</a:t>
            </a:r>
          </a:p>
        </p:txBody>
      </p:sp>
      <p:pic>
        <p:nvPicPr>
          <p:cNvPr id="14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37399" r="50000" b="50880"/>
          <a:stretch>
            <a:fillRect/>
          </a:stretch>
        </p:blipFill>
        <p:spPr bwMode="auto">
          <a:xfrm>
            <a:off x="4500563" y="5732463"/>
            <a:ext cx="460851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68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33333" r="6876" b="25000"/>
          <a:stretch>
            <a:fillRect/>
          </a:stretch>
        </p:blipFill>
        <p:spPr bwMode="auto">
          <a:xfrm>
            <a:off x="1619250" y="2708275"/>
            <a:ext cx="5761038" cy="309721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6 CuadroTexto"/>
          <p:cNvSpPr txBox="1">
            <a:spLocks noChangeArrowheads="1"/>
          </p:cNvSpPr>
          <p:nvPr/>
        </p:nvSpPr>
        <p:spPr bwMode="auto">
          <a:xfrm>
            <a:off x="539750" y="6021388"/>
            <a:ext cx="8286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s-MX" sz="1600"/>
              <a:t>Primary Osteoarthritis of the Hip: Etiology and Empidemiology, Franklin T.Hoaglund, MD, and Lynne S. Steinbach, MD JAAOS  Vol, 9 No 5, September/October 2001</a:t>
            </a:r>
          </a:p>
        </p:txBody>
      </p:sp>
      <p:sp>
        <p:nvSpPr>
          <p:cNvPr id="15364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5365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>
                <a:latin typeface="LuzSans-Light" charset="0"/>
              </a:rPr>
              <a:t>37% de los RTC en  mujeres británicas son secundarios a DDC </a:t>
            </a: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2" t="47479" r="41313" b="33620"/>
          <a:stretch>
            <a:fillRect/>
          </a:stretch>
        </p:blipFill>
        <p:spPr bwMode="auto">
          <a:xfrm>
            <a:off x="215900" y="155575"/>
            <a:ext cx="29876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8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43730" y="3284984"/>
            <a:ext cx="862075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7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1DBD6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  <a:ea typeface="+mn-ea"/>
                <a:cs typeface="+mn-cs"/>
              </a:rPr>
              <a:t>¿CÓMO PREVENIRLO?</a:t>
            </a:r>
          </a:p>
        </p:txBody>
      </p:sp>
    </p:spTree>
    <p:extLst>
      <p:ext uri="{BB962C8B-B14F-4D97-AF65-F5344CB8AC3E}">
        <p14:creationId xmlns:p14="http://schemas.microsoft.com/office/powerpoint/2010/main" val="104114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bmapAsset-1.gif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2781300"/>
            <a:ext cx="3206750" cy="33766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Content Placeholder 3" descr="bbmapAsset-2.gif.jpe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60" b="53056"/>
          <a:stretch>
            <a:fillRect/>
          </a:stretch>
        </p:blipFill>
        <p:spPr bwMode="auto">
          <a:xfrm>
            <a:off x="5003800" y="2852738"/>
            <a:ext cx="3384550" cy="31797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-132547" y="404664"/>
            <a:ext cx="9276547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ULTRASONIDO DE CADERA</a:t>
            </a:r>
          </a:p>
        </p:txBody>
      </p:sp>
    </p:spTree>
    <p:extLst>
      <p:ext uri="{BB962C8B-B14F-4D97-AF65-F5344CB8AC3E}">
        <p14:creationId xmlns:p14="http://schemas.microsoft.com/office/powerpoint/2010/main" val="84895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6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9" y="234250"/>
            <a:ext cx="3982264" cy="298669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Picture 2" descr="IMG_53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693" y="3523214"/>
            <a:ext cx="3995600" cy="2887859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227785" y="1294544"/>
            <a:ext cx="36372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Cadera</a:t>
            </a:r>
            <a:r>
              <a:rPr lang="en-US" dirty="0" smtClean="0"/>
              <a:t> </a:t>
            </a:r>
            <a:r>
              <a:rPr lang="en-US" dirty="0" err="1" smtClean="0"/>
              <a:t>luxada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ultrasonido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27785" y="4689468"/>
            <a:ext cx="36372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Cadera</a:t>
            </a:r>
            <a:r>
              <a:rPr lang="en-US" dirty="0" smtClean="0"/>
              <a:t> </a:t>
            </a:r>
            <a:r>
              <a:rPr lang="en-US" dirty="0" err="1" smtClean="0"/>
              <a:t>reducida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ultrasonido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472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t="36444" r="16913" b="20894"/>
          <a:stretch/>
        </p:blipFill>
        <p:spPr bwMode="auto">
          <a:xfrm>
            <a:off x="827088" y="1356189"/>
            <a:ext cx="3816350" cy="416037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2 CuadroTexto"/>
          <p:cNvSpPr txBox="1">
            <a:spLocks noChangeArrowheads="1"/>
          </p:cNvSpPr>
          <p:nvPr/>
        </p:nvSpPr>
        <p:spPr bwMode="auto">
          <a:xfrm>
            <a:off x="395288" y="6021388"/>
            <a:ext cx="4464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s-MX" sz="3200" b="1">
                <a:solidFill>
                  <a:srgbClr val="FFFF00"/>
                </a:solidFill>
                <a:latin typeface="Agency FB" charset="0"/>
              </a:rPr>
              <a:t>ARNÉS DE PAVLIK</a:t>
            </a:r>
          </a:p>
        </p:txBody>
      </p:sp>
      <p:sp>
        <p:nvSpPr>
          <p:cNvPr id="4" name="3 Flecha derecha"/>
          <p:cNvSpPr>
            <a:spLocks noChangeArrowheads="1"/>
          </p:cNvSpPr>
          <p:nvPr/>
        </p:nvSpPr>
        <p:spPr bwMode="auto">
          <a:xfrm>
            <a:off x="4859338" y="1628775"/>
            <a:ext cx="1441450" cy="360363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6372225" y="1268413"/>
            <a:ext cx="2627313" cy="923925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s-MX">
                <a:solidFill>
                  <a:srgbClr val="000000"/>
                </a:solidFill>
              </a:rPr>
              <a:t>CITA EN 15 DÍAS PARA OBSERVAR EL APEGO DE LOS PADRES</a:t>
            </a:r>
          </a:p>
        </p:txBody>
      </p:sp>
      <p:sp>
        <p:nvSpPr>
          <p:cNvPr id="6" name="5 Flecha derecha"/>
          <p:cNvSpPr>
            <a:spLocks noChangeArrowheads="1"/>
          </p:cNvSpPr>
          <p:nvPr/>
        </p:nvSpPr>
        <p:spPr bwMode="auto">
          <a:xfrm>
            <a:off x="4859338" y="3357563"/>
            <a:ext cx="1441450" cy="358775"/>
          </a:xfrm>
          <a:prstGeom prst="rightArrow">
            <a:avLst>
              <a:gd name="adj1" fmla="val 50000"/>
              <a:gd name="adj2" fmla="val 50221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6443663" y="3154363"/>
            <a:ext cx="2555875" cy="922337"/>
          </a:xfrm>
          <a:prstGeom prst="rect">
            <a:avLst/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US AL MES DE USO O RX AL CUMPLIR 3 MESES DE EDAD</a:t>
            </a:r>
          </a:p>
        </p:txBody>
      </p:sp>
      <p:sp>
        <p:nvSpPr>
          <p:cNvPr id="8" name="7 Flecha derecha"/>
          <p:cNvSpPr>
            <a:spLocks noChangeArrowheads="1"/>
          </p:cNvSpPr>
          <p:nvPr/>
        </p:nvSpPr>
        <p:spPr bwMode="auto">
          <a:xfrm>
            <a:off x="4932363" y="4724400"/>
            <a:ext cx="1439862" cy="360363"/>
          </a:xfrm>
          <a:prstGeom prst="rightArrow">
            <a:avLst>
              <a:gd name="adj1" fmla="val 50000"/>
              <a:gd name="adj2" fmla="val 49945"/>
            </a:avLst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6443663" y="4716463"/>
            <a:ext cx="2555875" cy="368300"/>
          </a:xfrm>
          <a:prstGeom prst="rect">
            <a:avLst/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USO HASTA LOS 6 MESES</a:t>
            </a:r>
          </a:p>
        </p:txBody>
      </p:sp>
      <p:sp>
        <p:nvSpPr>
          <p:cNvPr id="18442" name="9 CuadroTexto"/>
          <p:cNvSpPr txBox="1">
            <a:spLocks noChangeArrowheads="1"/>
          </p:cNvSpPr>
          <p:nvPr/>
        </p:nvSpPr>
        <p:spPr bwMode="auto">
          <a:xfrm>
            <a:off x="5185944" y="6165850"/>
            <a:ext cx="3529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s-MX" dirty="0"/>
              <a:t>USO DESDE 1946</a:t>
            </a:r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4572000" y="6395028"/>
            <a:ext cx="6477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59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132547" y="404664"/>
            <a:ext cx="9276547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PARA EVITAR DISPLASIA RESIDUAL</a:t>
            </a:r>
          </a:p>
        </p:txBody>
      </p:sp>
      <p:sp>
        <p:nvSpPr>
          <p:cNvPr id="3" name="2 Nube"/>
          <p:cNvSpPr/>
          <p:nvPr/>
        </p:nvSpPr>
        <p:spPr>
          <a:xfrm>
            <a:off x="1116013" y="2708275"/>
            <a:ext cx="7127875" cy="378936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1839023" y="3645024"/>
            <a:ext cx="5900654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rPr>
              <a:t>Se toman </a:t>
            </a:r>
            <a:r>
              <a:rPr lang="es-ES" sz="54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rPr>
              <a:t>Rx</a:t>
            </a:r>
            <a:r>
              <a:rPr lang="es-E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rPr>
              <a:t> a los 3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rPr>
              <a:t>meses de edad</a:t>
            </a:r>
          </a:p>
        </p:txBody>
      </p:sp>
    </p:spTree>
    <p:extLst>
      <p:ext uri="{BB962C8B-B14F-4D97-AF65-F5344CB8AC3E}">
        <p14:creationId xmlns:p14="http://schemas.microsoft.com/office/powerpoint/2010/main" val="271166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158750"/>
            <a:ext cx="3744912" cy="6654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31331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>
                <a:latin typeface="Calibri" charset="0"/>
              </a:rPr>
              <a:t>Indice acetabular</a:t>
            </a:r>
          </a:p>
        </p:txBody>
      </p:sp>
      <p:pic>
        <p:nvPicPr>
          <p:cNvPr id="20483" name="Content Placeholder 3" descr="bbmapAsset-3.gif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363" y="1752600"/>
            <a:ext cx="7132637" cy="4589463"/>
          </a:xfrm>
        </p:spPr>
      </p:pic>
    </p:spTree>
    <p:extLst>
      <p:ext uri="{BB962C8B-B14F-4D97-AF65-F5344CB8AC3E}">
        <p14:creationId xmlns:p14="http://schemas.microsoft.com/office/powerpoint/2010/main" val="624144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>
                <a:latin typeface="Calibri" charset="0"/>
              </a:rPr>
              <a:t>Linea de Shenton.</a:t>
            </a:r>
          </a:p>
        </p:txBody>
      </p:sp>
      <p:pic>
        <p:nvPicPr>
          <p:cNvPr id="21507" name="Content Placeholder 3" descr="bbmapAsset.gif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371600"/>
            <a:ext cx="5638800" cy="5272088"/>
          </a:xfrm>
        </p:spPr>
      </p:pic>
    </p:spTree>
    <p:extLst>
      <p:ext uri="{BB962C8B-B14F-4D97-AF65-F5344CB8AC3E}">
        <p14:creationId xmlns:p14="http://schemas.microsoft.com/office/powerpoint/2010/main" val="101425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539750" y="1916113"/>
            <a:ext cx="82089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8101013" y="476250"/>
            <a:ext cx="0" cy="33131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1258888" y="476250"/>
            <a:ext cx="0" cy="33131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 redondeado"/>
          <p:cNvSpPr/>
          <p:nvPr/>
        </p:nvSpPr>
        <p:spPr>
          <a:xfrm>
            <a:off x="6732588" y="1989138"/>
            <a:ext cx="1295400" cy="1655762"/>
          </a:xfrm>
          <a:prstGeom prst="roundRect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0" name="9 Arco"/>
          <p:cNvSpPr/>
          <p:nvPr/>
        </p:nvSpPr>
        <p:spPr>
          <a:xfrm rot="19572050">
            <a:off x="4251325" y="3200400"/>
            <a:ext cx="3744913" cy="2808288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1" name="10 Arco"/>
          <p:cNvSpPr/>
          <p:nvPr/>
        </p:nvSpPr>
        <p:spPr>
          <a:xfrm rot="16646800">
            <a:off x="1532732" y="2415381"/>
            <a:ext cx="2160588" cy="244792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2" name="11 Arco"/>
          <p:cNvSpPr/>
          <p:nvPr/>
        </p:nvSpPr>
        <p:spPr>
          <a:xfrm rot="19336157">
            <a:off x="2143125" y="2970213"/>
            <a:ext cx="2160588" cy="244792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3" name="12 Rectángulo redondeado"/>
          <p:cNvSpPr/>
          <p:nvPr/>
        </p:nvSpPr>
        <p:spPr>
          <a:xfrm>
            <a:off x="827088" y="1484313"/>
            <a:ext cx="1296987" cy="1657350"/>
          </a:xfrm>
          <a:prstGeom prst="roundRect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22538" name="13 CuadroTexto"/>
          <p:cNvSpPr txBox="1">
            <a:spLocks noChangeArrowheads="1"/>
          </p:cNvSpPr>
          <p:nvPr/>
        </p:nvSpPr>
        <p:spPr bwMode="auto">
          <a:xfrm>
            <a:off x="3132138" y="1557338"/>
            <a:ext cx="3168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s-MX"/>
              <a:t>LÍNEA DE HILDENRINER</a:t>
            </a:r>
          </a:p>
        </p:txBody>
      </p:sp>
      <p:sp>
        <p:nvSpPr>
          <p:cNvPr id="22539" name="14 CuadroTexto"/>
          <p:cNvSpPr txBox="1">
            <a:spLocks noChangeArrowheads="1"/>
          </p:cNvSpPr>
          <p:nvPr/>
        </p:nvSpPr>
        <p:spPr bwMode="auto">
          <a:xfrm>
            <a:off x="1258888" y="115888"/>
            <a:ext cx="1873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s-MX"/>
              <a:t>LÍNEA DE PERKINS</a:t>
            </a:r>
          </a:p>
        </p:txBody>
      </p:sp>
      <p:sp>
        <p:nvSpPr>
          <p:cNvPr id="22540" name="15 CuadroTexto"/>
          <p:cNvSpPr txBox="1">
            <a:spLocks noChangeArrowheads="1"/>
          </p:cNvSpPr>
          <p:nvPr/>
        </p:nvSpPr>
        <p:spPr bwMode="auto">
          <a:xfrm>
            <a:off x="3563938" y="3860800"/>
            <a:ext cx="266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s-MX"/>
              <a:t>LÍNEA DE SHENTON</a:t>
            </a:r>
          </a:p>
        </p:txBody>
      </p:sp>
      <p:sp>
        <p:nvSpPr>
          <p:cNvPr id="22541" name="16 CuadroTexto"/>
          <p:cNvSpPr txBox="1">
            <a:spLocks noChangeArrowheads="1"/>
          </p:cNvSpPr>
          <p:nvPr/>
        </p:nvSpPr>
        <p:spPr bwMode="auto">
          <a:xfrm>
            <a:off x="6443663" y="2492375"/>
            <a:ext cx="17287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s-MX"/>
              <a:t>CUADRANTES DE PUTTI INFEROINTERNO</a:t>
            </a:r>
          </a:p>
        </p:txBody>
      </p:sp>
    </p:spTree>
    <p:extLst>
      <p:ext uri="{BB962C8B-B14F-4D97-AF65-F5344CB8AC3E}">
        <p14:creationId xmlns:p14="http://schemas.microsoft.com/office/powerpoint/2010/main" val="161994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3" grpId="1" animBg="1"/>
      <p:bldP spid="13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Triángulo isósceles"/>
          <p:cNvSpPr>
            <a:spLocks noChangeArrowheads="1"/>
          </p:cNvSpPr>
          <p:nvPr/>
        </p:nvSpPr>
        <p:spPr bwMode="auto">
          <a:xfrm rot="6733958">
            <a:off x="968375" y="593725"/>
            <a:ext cx="1530350" cy="193675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395288" y="1916113"/>
            <a:ext cx="84978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 flipH="1" flipV="1">
            <a:off x="1116013" y="476250"/>
            <a:ext cx="1584325" cy="14398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6659563" y="1052513"/>
            <a:ext cx="1944687" cy="863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Triángulo isósceles"/>
          <p:cNvSpPr>
            <a:spLocks noChangeArrowheads="1"/>
          </p:cNvSpPr>
          <p:nvPr/>
        </p:nvSpPr>
        <p:spPr bwMode="auto">
          <a:xfrm rot="-6177206">
            <a:off x="7300119" y="710407"/>
            <a:ext cx="841375" cy="1944687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8" name="17 Conector recto"/>
          <p:cNvCxnSpPr/>
          <p:nvPr/>
        </p:nvCxnSpPr>
        <p:spPr>
          <a:xfrm>
            <a:off x="3059113" y="1412875"/>
            <a:ext cx="0" cy="27368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7019925" y="1341438"/>
            <a:ext cx="0" cy="27352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6588125" y="1341438"/>
            <a:ext cx="0" cy="27352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2051050" y="1412875"/>
            <a:ext cx="0" cy="27368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Flecha circular"/>
          <p:cNvSpPr/>
          <p:nvPr/>
        </p:nvSpPr>
        <p:spPr>
          <a:xfrm rot="17889126">
            <a:off x="1331913" y="1095375"/>
            <a:ext cx="865187" cy="1008063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schemeClr val="tx1"/>
              </a:solidFill>
            </a:endParaRPr>
          </a:p>
        </p:txBody>
      </p:sp>
      <p:sp>
        <p:nvSpPr>
          <p:cNvPr id="23" name="22 CuadroTexto"/>
          <p:cNvSpPr txBox="1">
            <a:spLocks noChangeArrowheads="1"/>
          </p:cNvSpPr>
          <p:nvPr/>
        </p:nvSpPr>
        <p:spPr bwMode="auto">
          <a:xfrm>
            <a:off x="1692275" y="1412875"/>
            <a:ext cx="719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s-MX" sz="2400"/>
              <a:t>45°</a:t>
            </a:r>
          </a:p>
        </p:txBody>
      </p:sp>
      <p:sp>
        <p:nvSpPr>
          <p:cNvPr id="24" name="23 Flecha circular"/>
          <p:cNvSpPr/>
          <p:nvPr/>
        </p:nvSpPr>
        <p:spPr>
          <a:xfrm rot="4055155" flipH="1">
            <a:off x="7744619" y="1313656"/>
            <a:ext cx="566738" cy="701675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schemeClr val="tx1"/>
              </a:solidFill>
            </a:endParaRPr>
          </a:p>
        </p:txBody>
      </p:sp>
      <p:sp>
        <p:nvSpPr>
          <p:cNvPr id="25" name="24 CuadroTexto"/>
          <p:cNvSpPr txBox="1">
            <a:spLocks noChangeArrowheads="1"/>
          </p:cNvSpPr>
          <p:nvPr/>
        </p:nvSpPr>
        <p:spPr bwMode="auto">
          <a:xfrm>
            <a:off x="7451725" y="1412875"/>
            <a:ext cx="792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s-MX" sz="2400"/>
              <a:t>20°</a:t>
            </a:r>
          </a:p>
        </p:txBody>
      </p:sp>
      <p:cxnSp>
        <p:nvCxnSpPr>
          <p:cNvPr id="28" name="27 Conector recto de flecha"/>
          <p:cNvCxnSpPr/>
          <p:nvPr/>
        </p:nvCxnSpPr>
        <p:spPr>
          <a:xfrm>
            <a:off x="2124075" y="2708275"/>
            <a:ext cx="8636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 flipV="1">
            <a:off x="6588125" y="2708275"/>
            <a:ext cx="431800" cy="952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CuadroTexto"/>
          <p:cNvSpPr txBox="1">
            <a:spLocks noChangeArrowheads="1"/>
          </p:cNvSpPr>
          <p:nvPr/>
        </p:nvSpPr>
        <p:spPr bwMode="auto">
          <a:xfrm>
            <a:off x="7092950" y="2997200"/>
            <a:ext cx="1008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s-MX" sz="2000"/>
              <a:t>10 mm</a:t>
            </a:r>
          </a:p>
        </p:txBody>
      </p:sp>
      <p:sp>
        <p:nvSpPr>
          <p:cNvPr id="33" name="32 CuadroTexto"/>
          <p:cNvSpPr txBox="1">
            <a:spLocks noChangeArrowheads="1"/>
          </p:cNvSpPr>
          <p:nvPr/>
        </p:nvSpPr>
        <p:spPr bwMode="auto">
          <a:xfrm>
            <a:off x="2124075" y="3213100"/>
            <a:ext cx="935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s-MX" sz="2000"/>
              <a:t>25 mm</a:t>
            </a:r>
          </a:p>
        </p:txBody>
      </p:sp>
    </p:spTree>
    <p:extLst>
      <p:ext uri="{BB962C8B-B14F-4D97-AF65-F5344CB8AC3E}">
        <p14:creationId xmlns:p14="http://schemas.microsoft.com/office/powerpoint/2010/main" val="3549938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23" grpId="0"/>
      <p:bldP spid="23" grpId="1"/>
      <p:bldP spid="25" grpId="0"/>
      <p:bldP spid="25" grpId="1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dirty="0" smtClean="0">
                <a:ea typeface="+mj-ea"/>
              </a:rPr>
              <a:t>Indice Acetabular</a:t>
            </a:r>
            <a:br>
              <a:rPr lang="es-MX" dirty="0" smtClean="0">
                <a:ea typeface="+mj-ea"/>
              </a:rPr>
            </a:br>
            <a:r>
              <a:rPr lang="es-MX" dirty="0" smtClean="0">
                <a:ea typeface="+mj-ea"/>
              </a:rPr>
              <a:t>Medidas.</a:t>
            </a:r>
            <a:endParaRPr lang="es-MX" dirty="0">
              <a:ea typeface="+mj-ea"/>
            </a:endParaRP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1295400" y="4495800"/>
            <a:ext cx="6853238" cy="923925"/>
          </a:xfrm>
          <a:prstGeom prst="rect">
            <a:avLst/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s-MX">
                <a:solidFill>
                  <a:srgbClr val="000000"/>
                </a:solidFill>
              </a:rPr>
              <a:t> </a:t>
            </a:r>
            <a:r>
              <a:rPr lang="es-MX" sz="5400">
                <a:solidFill>
                  <a:srgbClr val="0000FF"/>
                </a:solidFill>
              </a:rPr>
              <a:t>30° Limite normal ALTO</a:t>
            </a:r>
            <a:endParaRPr lang="es-MX" sz="5400">
              <a:solidFill>
                <a:srgbClr val="000000"/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609600" y="1905000"/>
          <a:ext cx="8077200" cy="1828800"/>
        </p:xfrm>
        <a:graphic>
          <a:graphicData uri="http://schemas.openxmlformats.org/drawingml/2006/table">
            <a:tbl>
              <a:tblPr/>
              <a:tblGrid>
                <a:gridCol w="4038600"/>
                <a:gridCol w="4038600"/>
              </a:tblGrid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Etapa</a:t>
                      </a:r>
                      <a:endParaRPr lang="es-MX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Rango normal</a:t>
                      </a:r>
                      <a:endParaRPr lang="es-MX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latin typeface="Calibri"/>
                          <a:ea typeface="Calibri"/>
                          <a:cs typeface="Times New Roman"/>
                        </a:rPr>
                        <a:t>Recien nacido normal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latin typeface="Calibri"/>
                          <a:ea typeface="Calibri"/>
                          <a:cs typeface="Times New Roman"/>
                        </a:rPr>
                        <a:t>27.5 grados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latin typeface="Calibri"/>
                          <a:ea typeface="Calibri"/>
                          <a:cs typeface="Times New Roman"/>
                        </a:rPr>
                        <a:t>6 meses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latin typeface="Calibri"/>
                          <a:ea typeface="Calibri"/>
                          <a:cs typeface="Times New Roman"/>
                        </a:rPr>
                        <a:t>23.5 grados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latin typeface="Calibri"/>
                          <a:ea typeface="Calibri"/>
                          <a:cs typeface="Times New Roman"/>
                        </a:rPr>
                        <a:t>2 anos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latin typeface="Calibri"/>
                          <a:ea typeface="Calibri"/>
                          <a:cs typeface="Times New Roman"/>
                        </a:rPr>
                        <a:t>20 grados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latin typeface="Calibri"/>
                          <a:ea typeface="Calibri"/>
                          <a:cs typeface="Times New Roman"/>
                        </a:rPr>
                        <a:t>Limite superior normal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/>
                          <a:ea typeface="Calibri"/>
                          <a:cs typeface="Times New Roman"/>
                        </a:rPr>
                        <a:t>30 grados</a:t>
                      </a:r>
                      <a:endParaRPr lang="es-MX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94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09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>
                <a:latin typeface="Calibri" charset="0"/>
              </a:rPr>
              <a:t>Incidencia según método diagnóstico</a:t>
            </a:r>
          </a:p>
          <a:p>
            <a:pPr lvl="1"/>
            <a:r>
              <a:rPr lang="es-MX">
                <a:latin typeface="Calibri" charset="0"/>
              </a:rPr>
              <a:t>Luxación 1.4/1000 RN</a:t>
            </a:r>
          </a:p>
          <a:p>
            <a:pPr lvl="1"/>
            <a:r>
              <a:rPr lang="es-MX">
                <a:latin typeface="Calibri" charset="0"/>
              </a:rPr>
              <a:t>Hallazgos clínicos 2.3/100 nacidos</a:t>
            </a:r>
          </a:p>
          <a:p>
            <a:pPr lvl="1"/>
            <a:r>
              <a:rPr lang="es-MX">
                <a:latin typeface="Calibri" charset="0"/>
              </a:rPr>
              <a:t>Alteraciones en Ultrasonido 8/100</a:t>
            </a:r>
          </a:p>
        </p:txBody>
      </p:sp>
    </p:spTree>
    <p:extLst>
      <p:ext uri="{BB962C8B-B14F-4D97-AF65-F5344CB8AC3E}">
        <p14:creationId xmlns:p14="http://schemas.microsoft.com/office/powerpoint/2010/main" val="60849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600">
                <a:solidFill>
                  <a:srgbClr val="558ED5"/>
                </a:solidFill>
                <a:latin typeface="DaunPenh" charset="0"/>
                <a:cs typeface="DaunPenh" charset="0"/>
              </a:rPr>
              <a:t>DEFINICIÓN DDC</a:t>
            </a:r>
            <a:endParaRPr lang="es-MX" sz="6600">
              <a:latin typeface="Calibri" charset="0"/>
            </a:endParaRPr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611188" y="1916113"/>
            <a:ext cx="7777162" cy="2001837"/>
          </a:xfrm>
          <a:prstGeom prst="rect">
            <a:avLst/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s-MX" sz="2800" b="1">
                <a:solidFill>
                  <a:srgbClr val="7030A0"/>
                </a:solidFill>
                <a:cs typeface="DaunPenh" charset="0"/>
              </a:rPr>
              <a:t>D</a:t>
            </a:r>
            <a:r>
              <a:rPr lang="es-MX" sz="2000" b="1">
                <a:solidFill>
                  <a:srgbClr val="000000"/>
                </a:solidFill>
                <a:cs typeface="DaunPenh" charset="0"/>
              </a:rPr>
              <a:t>ISPLASIA</a:t>
            </a:r>
            <a:r>
              <a:rPr lang="es-MX" sz="2000">
                <a:solidFill>
                  <a:srgbClr val="000000"/>
                </a:solidFill>
                <a:cs typeface="DaunPenh" charset="0"/>
              </a:rPr>
              <a:t>: Anomalía del desarrollo de un tejido</a:t>
            </a:r>
          </a:p>
          <a:p>
            <a:r>
              <a:rPr lang="es-MX" sz="2800" b="1">
                <a:solidFill>
                  <a:srgbClr val="7030A0"/>
                </a:solidFill>
                <a:cs typeface="DaunPenh" charset="0"/>
              </a:rPr>
              <a:t>D</a:t>
            </a:r>
            <a:r>
              <a:rPr lang="es-MX" sz="2000" b="1">
                <a:solidFill>
                  <a:srgbClr val="000000"/>
                </a:solidFill>
                <a:cs typeface="DaunPenh" charset="0"/>
              </a:rPr>
              <a:t>ESARROLLO</a:t>
            </a:r>
            <a:r>
              <a:rPr lang="es-MX" sz="2000">
                <a:solidFill>
                  <a:srgbClr val="000000"/>
                </a:solidFill>
                <a:cs typeface="DaunPenh" charset="0"/>
              </a:rPr>
              <a:t>: Propiedad elemental que tienen los seres vivos de crecer y modificarse hasta llegar a su estado perfecto. </a:t>
            </a:r>
          </a:p>
          <a:p>
            <a:r>
              <a:rPr lang="es-MX" sz="2800" b="1">
                <a:solidFill>
                  <a:srgbClr val="7030A0"/>
                </a:solidFill>
                <a:cs typeface="DaunPenh" charset="0"/>
              </a:rPr>
              <a:t>C</a:t>
            </a:r>
            <a:r>
              <a:rPr lang="es-MX" sz="2000" b="1">
                <a:solidFill>
                  <a:srgbClr val="000000"/>
                </a:solidFill>
                <a:cs typeface="DaunPenh" charset="0"/>
              </a:rPr>
              <a:t>ADERA</a:t>
            </a:r>
            <a:r>
              <a:rPr lang="es-MX" sz="2000">
                <a:solidFill>
                  <a:srgbClr val="000000"/>
                </a:solidFill>
                <a:cs typeface="DaunPenh" charset="0"/>
              </a:rPr>
              <a:t>: Articulación coxofemoral compuesta por los tres huesos de la pelvis (ilion, isquion y pubis) y la región proximal del fémur</a:t>
            </a:r>
          </a:p>
        </p:txBody>
      </p:sp>
      <p:sp>
        <p:nvSpPr>
          <p:cNvPr id="5" name="4 Flecha abajo"/>
          <p:cNvSpPr/>
          <p:nvPr/>
        </p:nvSpPr>
        <p:spPr>
          <a:xfrm>
            <a:off x="3924300" y="4076700"/>
            <a:ext cx="1008063" cy="79216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908175" y="4941888"/>
            <a:ext cx="5400675" cy="1815882"/>
          </a:xfrm>
          <a:prstGeom prst="rect">
            <a:avLst/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17375E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s-MX" sz="2800" dirty="0">
                <a:solidFill>
                  <a:srgbClr val="10253F"/>
                </a:solidFill>
                <a:latin typeface="DaunPenh" charset="0"/>
                <a:cs typeface="DaunPenh" charset="0"/>
              </a:rPr>
              <a:t>Espectro de desórdenes del desarrollo de la cadera que se presenta en diferentes formas a </a:t>
            </a:r>
            <a:r>
              <a:rPr lang="es-MX" sz="2800" dirty="0">
                <a:solidFill>
                  <a:schemeClr val="tx2"/>
                </a:solidFill>
                <a:latin typeface="DaunPenh" charset="0"/>
                <a:cs typeface="DaunPenh" charset="0"/>
              </a:rPr>
              <a:t>diferentes edades.</a:t>
            </a:r>
          </a:p>
        </p:txBody>
      </p:sp>
    </p:spTree>
    <p:extLst>
      <p:ext uri="{BB962C8B-B14F-4D97-AF65-F5344CB8AC3E}">
        <p14:creationId xmlns:p14="http://schemas.microsoft.com/office/powerpoint/2010/main" val="83649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HISTORIA NATURAL DE LA ENFERMEDAD</a:t>
            </a:r>
          </a:p>
        </p:txBody>
      </p:sp>
      <p:sp>
        <p:nvSpPr>
          <p:cNvPr id="614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>
                <a:latin typeface="Calibri" charset="0"/>
              </a:rPr>
              <a:t>El 60% de las caderas con inestabilidad demostrada en la exploración física al nacimiento, se solucionan espontáneamente a la semana de edad</a:t>
            </a:r>
          </a:p>
          <a:p>
            <a:r>
              <a:rPr lang="es-ES">
                <a:latin typeface="Calibri" charset="0"/>
              </a:rPr>
              <a:t>El 90% se estabilizan a los dos meses de edad. </a:t>
            </a: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56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7544" y="1890698"/>
            <a:ext cx="4989250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64%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Cadera izquierda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58193" y="4941168"/>
            <a:ext cx="490589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63.4% Unilateral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579" t="17240" r="66414" b="10941"/>
          <a:stretch>
            <a:fillRect/>
          </a:stretch>
        </p:blipFill>
        <p:spPr bwMode="auto">
          <a:xfrm>
            <a:off x="5724525" y="188913"/>
            <a:ext cx="3024188" cy="410368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6 Elipse"/>
          <p:cNvSpPr/>
          <p:nvPr/>
        </p:nvSpPr>
        <p:spPr>
          <a:xfrm>
            <a:off x="6227763" y="908050"/>
            <a:ext cx="1657350" cy="158432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4932363" y="1341438"/>
            <a:ext cx="1655762" cy="0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2484438" y="333375"/>
            <a:ext cx="2232025" cy="120015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s-MX" b="1" dirty="0"/>
              <a:t>Compresión de la cadera izquierda sobre el promontorio sacro</a:t>
            </a:r>
          </a:p>
        </p:txBody>
      </p:sp>
      <p:pic>
        <p:nvPicPr>
          <p:cNvPr id="11" name="10 Imagen" descr="D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788" y="4581525"/>
            <a:ext cx="3227387" cy="19431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212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>
                <a:latin typeface="Calibri" charset="0"/>
              </a:rPr>
              <a:t>FACTORES DE RIESGO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07950" y="1557338"/>
          <a:ext cx="5832475" cy="1463039"/>
        </p:xfrm>
        <a:graphic>
          <a:graphicData uri="http://schemas.openxmlformats.org/drawingml/2006/table">
            <a:tbl>
              <a:tblPr/>
              <a:tblGrid>
                <a:gridCol w="1171575"/>
                <a:gridCol w="4660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Laxitud Ligamentaria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Productos femeninos </a:t>
                      </a: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por ser más sensibles a la hormona relaxina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Producto gemelar </a:t>
                      </a: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(34% incidencia de DDC)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</a:t>
                      </a: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Antecedente familiar</a:t>
                      </a: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, se incrementa el riesgo 5 veces con 1 familiar con DDC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4324" t="48740" r="6250" b="7161"/>
          <a:stretch>
            <a:fillRect/>
          </a:stretch>
        </p:blipFill>
        <p:spPr bwMode="auto">
          <a:xfrm>
            <a:off x="6084888" y="1628775"/>
            <a:ext cx="2979737" cy="129540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107950" y="3876675"/>
          <a:ext cx="6096000" cy="2011679"/>
        </p:xfrm>
        <a:graphic>
          <a:graphicData uri="http://schemas.openxmlformats.org/drawingml/2006/table">
            <a:tbl>
              <a:tblPr/>
              <a:tblGrid>
                <a:gridCol w="1150938"/>
                <a:gridCol w="4945062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Posición Prenatal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Presentación pélvica: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         * 20%  riesgo DDC Posición franca de nalgas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         *  2%  presentación de nalgas con 1 pierna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s-MX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Primera gesta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Oligohidramnios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s-MX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9" name="8 Cerrar llave"/>
          <p:cNvSpPr/>
          <p:nvPr/>
        </p:nvSpPr>
        <p:spPr>
          <a:xfrm>
            <a:off x="3563938" y="4941888"/>
            <a:ext cx="46037" cy="79057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8213" name="9 CuadroTexto"/>
          <p:cNvSpPr txBox="1">
            <a:spLocks noChangeArrowheads="1"/>
          </p:cNvSpPr>
          <p:nvPr/>
        </p:nvSpPr>
        <p:spPr bwMode="auto">
          <a:xfrm>
            <a:off x="3708400" y="5086350"/>
            <a:ext cx="2592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s-MX">
                <a:solidFill>
                  <a:schemeClr val="bg1"/>
                </a:solidFill>
              </a:rPr>
              <a:t>ESPACIO REDUCIDO INUTERO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 l="17500" t="16667" r="26875" b="8333"/>
          <a:stretch>
            <a:fillRect/>
          </a:stretch>
        </p:blipFill>
        <p:spPr bwMode="auto">
          <a:xfrm>
            <a:off x="6588125" y="3573463"/>
            <a:ext cx="2057400" cy="2747962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050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>
                <a:latin typeface="Calibri" charset="0"/>
              </a:rPr>
              <a:t>FACTORES DE RIESGO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50825" y="1557338"/>
          <a:ext cx="6096000" cy="1188720"/>
        </p:xfrm>
        <a:graphic>
          <a:graphicData uri="http://schemas.openxmlformats.org/drawingml/2006/table">
            <a:tbl>
              <a:tblPr/>
              <a:tblGrid>
                <a:gridCol w="1536700"/>
                <a:gridCol w="45593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Posición posnatal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Extensión de caderas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En una población hubo disminución del 65% de la incidencia  de DDC con programas de abducción.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5" name="4 Imagen" descr="016006t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688" y="1268413"/>
            <a:ext cx="914400" cy="1905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76225" y="4373563"/>
          <a:ext cx="6096000" cy="914399"/>
        </p:xfrm>
        <a:graphic>
          <a:graphicData uri="http://schemas.openxmlformats.org/drawingml/2006/table">
            <a:tbl>
              <a:tblPr/>
              <a:tblGrid>
                <a:gridCol w="1535113"/>
                <a:gridCol w="4560887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Predilección racial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Nativos americanos (incidencia 76.1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por cada 1000 nacidos vivos)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Anglosajones.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8821" t="32360" r="62722" b="20206"/>
          <a:stretch>
            <a:fillRect/>
          </a:stretch>
        </p:blipFill>
        <p:spPr bwMode="auto">
          <a:xfrm>
            <a:off x="7505700" y="1052513"/>
            <a:ext cx="1530350" cy="230505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20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6000">
                <a:latin typeface="DaunPenh" charset="0"/>
                <a:cs typeface="DaunPenh" charset="0"/>
              </a:rPr>
              <a:t>FACTORES GENÉTICOS</a:t>
            </a:r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755650" y="2420938"/>
            <a:ext cx="7345363" cy="400050"/>
          </a:xfrm>
          <a:prstGeom prst="rect">
            <a:avLst/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Demostraron aumento en la incidencia  de DDC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907704" y="1484784"/>
            <a:ext cx="530991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HLA tipos A, B y D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405271" y="3513782"/>
            <a:ext cx="633346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CROMOSOMA 17q21</a:t>
            </a: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1403350" y="4581525"/>
            <a:ext cx="6121400" cy="400050"/>
          </a:xfrm>
          <a:prstGeom prst="rect">
            <a:avLst/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Fuertemente asociado a DDC</a:t>
            </a:r>
          </a:p>
        </p:txBody>
      </p:sp>
    </p:spTree>
    <p:extLst>
      <p:ext uri="{BB962C8B-B14F-4D97-AF65-F5344CB8AC3E}">
        <p14:creationId xmlns:p14="http://schemas.microsoft.com/office/powerpoint/2010/main" val="316229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570</Words>
  <Application>Microsoft Macintosh PowerPoint</Application>
  <PresentationFormat>On-screen Show (4:3)</PresentationFormat>
  <Paragraphs>116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 DISPLASIA DEL DESARROLLO DE LA CADERA </vt:lpstr>
      <vt:lpstr>PowerPoint Presentation</vt:lpstr>
      <vt:lpstr>PowerPoint Presentation</vt:lpstr>
      <vt:lpstr>DEFINICIÓN DDC</vt:lpstr>
      <vt:lpstr>HISTORIA NATURAL DE LA ENFERMEDAD</vt:lpstr>
      <vt:lpstr>PowerPoint Presentation</vt:lpstr>
      <vt:lpstr>FACTORES DE RIESGO</vt:lpstr>
      <vt:lpstr>FACTORES DE RIESGO</vt:lpstr>
      <vt:lpstr>FACTORES GENÉTICOS</vt:lpstr>
      <vt:lpstr>EXPLORACIÓN FÍSICA</vt:lpstr>
      <vt:lpstr>PowerPoint Presentation</vt:lpstr>
      <vt:lpstr>PROBLEMA DE SALUD PÚBLICA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Indice acetabular</vt:lpstr>
      <vt:lpstr>Linea de Shenton.</vt:lpstr>
      <vt:lpstr>PowerPoint Presentation</vt:lpstr>
      <vt:lpstr>PowerPoint Presentation</vt:lpstr>
      <vt:lpstr>Indice Acetabular Medidas.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EPIDEMIOLOGÍA DE LA  DISPLASIA DEL DESARROLLO DE LA CADERA </dc:title>
  <dc:creator>GABS</dc:creator>
  <cp:lastModifiedBy>GABS</cp:lastModifiedBy>
  <cp:revision>2</cp:revision>
  <dcterms:created xsi:type="dcterms:W3CDTF">2015-01-23T22:59:18Z</dcterms:created>
  <dcterms:modified xsi:type="dcterms:W3CDTF">2015-01-23T23:10:03Z</dcterms:modified>
</cp:coreProperties>
</file>